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  <p:sldMasterId id="2147483678" r:id="rId2"/>
    <p:sldMasterId id="2147483679" r:id="rId3"/>
  </p:sldMasterIdLst>
  <p:notesMasterIdLst>
    <p:notesMasterId r:id="rId63"/>
  </p:notesMasterIdLst>
  <p:sldIdLst>
    <p:sldId id="256" r:id="rId4"/>
    <p:sldId id="497" r:id="rId5"/>
    <p:sldId id="480" r:id="rId6"/>
    <p:sldId id="478" r:id="rId7"/>
    <p:sldId id="488" r:id="rId8"/>
    <p:sldId id="568" r:id="rId9"/>
    <p:sldId id="569" r:id="rId10"/>
    <p:sldId id="570" r:id="rId11"/>
    <p:sldId id="571" r:id="rId12"/>
    <p:sldId id="572" r:id="rId13"/>
    <p:sldId id="597" r:id="rId14"/>
    <p:sldId id="598" r:id="rId15"/>
    <p:sldId id="389" r:id="rId16"/>
    <p:sldId id="485" r:id="rId17"/>
    <p:sldId id="420" r:id="rId18"/>
    <p:sldId id="448" r:id="rId19"/>
    <p:sldId id="588" r:id="rId20"/>
    <p:sldId id="513" r:id="rId21"/>
    <p:sldId id="510" r:id="rId22"/>
    <p:sldId id="516" r:id="rId23"/>
    <p:sldId id="517" r:id="rId24"/>
    <p:sldId id="587" r:id="rId25"/>
    <p:sldId id="537" r:id="rId26"/>
    <p:sldId id="479" r:id="rId27"/>
    <p:sldId id="596" r:id="rId28"/>
    <p:sldId id="538" r:id="rId29"/>
    <p:sldId id="547" r:id="rId30"/>
    <p:sldId id="580" r:id="rId31"/>
    <p:sldId id="590" r:id="rId32"/>
    <p:sldId id="589" r:id="rId33"/>
    <p:sldId id="519" r:id="rId34"/>
    <p:sldId id="591" r:id="rId35"/>
    <p:sldId id="554" r:id="rId36"/>
    <p:sldId id="445" r:id="rId37"/>
    <p:sldId id="555" r:id="rId38"/>
    <p:sldId id="556" r:id="rId39"/>
    <p:sldId id="557" r:id="rId40"/>
    <p:sldId id="561" r:id="rId41"/>
    <p:sldId id="564" r:id="rId42"/>
    <p:sldId id="565" r:id="rId43"/>
    <p:sldId id="566" r:id="rId44"/>
    <p:sldId id="567" r:id="rId45"/>
    <p:sldId id="573" r:id="rId46"/>
    <p:sldId id="574" r:id="rId47"/>
    <p:sldId id="575" r:id="rId48"/>
    <p:sldId id="592" r:id="rId49"/>
    <p:sldId id="593" r:id="rId50"/>
    <p:sldId id="600" r:id="rId51"/>
    <p:sldId id="599" r:id="rId52"/>
    <p:sldId id="601" r:id="rId53"/>
    <p:sldId id="594" r:id="rId54"/>
    <p:sldId id="595" r:id="rId55"/>
    <p:sldId id="602" r:id="rId56"/>
    <p:sldId id="586" r:id="rId57"/>
    <p:sldId id="584" r:id="rId58"/>
    <p:sldId id="585" r:id="rId59"/>
    <p:sldId id="582" r:id="rId60"/>
    <p:sldId id="583" r:id="rId61"/>
    <p:sldId id="581" r:id="rId62"/>
  </p:sldIdLst>
  <p:sldSz cx="9144000" cy="5143500" type="screen16x9"/>
  <p:notesSz cx="6858000" cy="9144000"/>
  <p:embeddedFontLst>
    <p:embeddedFont>
      <p:font typeface="Arial Narrow" panose="020B0604020202020204" pitchFamily="34" charset="0"/>
      <p:regular r:id="rId64"/>
      <p:bold r:id="rId65"/>
      <p:italic r:id="rId66"/>
      <p:boldItalic r:id="rId67"/>
    </p:embeddedFont>
    <p:embeddedFont>
      <p:font typeface="Cambria Math" panose="02040503050406030204" pitchFamily="18" charset="0"/>
      <p:regular r:id="rId68"/>
    </p:embeddedFont>
    <p:embeddedFont>
      <p:font typeface="Consolas" panose="020B0609020204030204" pitchFamily="49" charset="0"/>
      <p:regular r:id="rId69"/>
      <p:bold r:id="rId70"/>
      <p:italic r:id="rId71"/>
      <p:bold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A865A6A1-EB45-4525-89A6-CB3BD430D531}">
          <p14:sldIdLst>
            <p14:sldId id="256"/>
            <p14:sldId id="497"/>
            <p14:sldId id="480"/>
            <p14:sldId id="478"/>
            <p14:sldId id="488"/>
            <p14:sldId id="568"/>
            <p14:sldId id="569"/>
            <p14:sldId id="570"/>
            <p14:sldId id="571"/>
            <p14:sldId id="572"/>
            <p14:sldId id="597"/>
            <p14:sldId id="598"/>
            <p14:sldId id="389"/>
            <p14:sldId id="485"/>
            <p14:sldId id="420"/>
            <p14:sldId id="448"/>
            <p14:sldId id="588"/>
            <p14:sldId id="513"/>
            <p14:sldId id="510"/>
            <p14:sldId id="516"/>
            <p14:sldId id="517"/>
            <p14:sldId id="587"/>
            <p14:sldId id="537"/>
            <p14:sldId id="479"/>
            <p14:sldId id="596"/>
            <p14:sldId id="538"/>
            <p14:sldId id="547"/>
            <p14:sldId id="580"/>
            <p14:sldId id="590"/>
            <p14:sldId id="589"/>
            <p14:sldId id="519"/>
            <p14:sldId id="591"/>
            <p14:sldId id="554"/>
            <p14:sldId id="445"/>
            <p14:sldId id="555"/>
            <p14:sldId id="556"/>
            <p14:sldId id="557"/>
            <p14:sldId id="561"/>
            <p14:sldId id="564"/>
            <p14:sldId id="565"/>
            <p14:sldId id="566"/>
            <p14:sldId id="567"/>
            <p14:sldId id="573"/>
            <p14:sldId id="574"/>
            <p14:sldId id="575"/>
            <p14:sldId id="592"/>
            <p14:sldId id="593"/>
            <p14:sldId id="600"/>
            <p14:sldId id="599"/>
            <p14:sldId id="601"/>
            <p14:sldId id="594"/>
            <p14:sldId id="595"/>
            <p14:sldId id="602"/>
            <p14:sldId id="586"/>
          </p14:sldIdLst>
        </p14:section>
        <p14:section name="Recap" id="{870E3B29-350E-CE4E-9DFE-3645BAE98000}">
          <p14:sldIdLst>
            <p14:sldId id="584"/>
            <p14:sldId id="585"/>
          </p14:sldIdLst>
        </p14:section>
        <p14:section name="vfwxmacc.vf" id="{38B6E92E-D135-924B-B665-0D38440C685E}">
          <p14:sldIdLst>
            <p14:sldId id="582"/>
            <p14:sldId id="583"/>
            <p14:sldId id="5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1D0"/>
    <a:srgbClr val="FFFFFF"/>
    <a:srgbClr val="ABABAB"/>
    <a:srgbClr val="F3D1D0"/>
    <a:srgbClr val="F0DCE9"/>
    <a:srgbClr val="A7127A"/>
    <a:srgbClr val="037491"/>
    <a:srgbClr val="168638"/>
    <a:srgbClr val="A6CAEC"/>
    <a:srgbClr val="BA36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EF3602-E09C-4FB3-88FD-0AF07CCC1424}">
  <a:tblStyle styleId="{90EF3602-E09C-4FB3-88FD-0AF07CCC14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521"/>
  </p:normalViewPr>
  <p:slideViewPr>
    <p:cSldViewPr snapToGrid="0">
      <p:cViewPr varScale="1">
        <p:scale>
          <a:sx n="160" d="100"/>
          <a:sy n="160" d="100"/>
        </p:scale>
        <p:origin x="1440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font" Target="fonts/font3.fntdata"/><Relationship Id="rId74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font" Target="fonts/font4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font" Target="fonts/font7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font" Target="fonts/font2.fntdata"/><Relationship Id="rId73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39ca6226cd_2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339ca6226cd_2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10552-B132-B4B3-9B2F-460E262CA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91689E-9D39-EF5C-97EB-76D48DDC88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31C069-BD19-DD7C-15CC-C1E4B7F9BF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14354-41F4-9DC9-14EC-5953A336A2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ABEB-D898-3E42-AE61-56CF49C1D68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38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89766-81A9-C904-9B17-0A894941E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F60FFA-2130-776E-86A7-6602CD1A4C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A9B436-3870-6BFC-9389-826E5B352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A119D-A5EE-00C9-E444-04761403AD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ABEB-D898-3E42-AE61-56CF49C1D68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1807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EF765-CAE9-FA4A-CC9B-05B75B72A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54B07E-FC0E-E01A-CC68-B23AE29BA9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FA5C44-F7D5-41F8-B0E4-C4D6B5556F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117DEC-D4EE-173F-EB83-DD2715030E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ABEB-D898-3E42-AE61-56CF49C1D68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393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6CE41-D4EE-161A-AAE8-22D091160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C5A781-1078-93C2-F013-296D8EB753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539F34-2098-858F-FA15-D6969FCDC9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D80532-C8DC-92BF-0671-D8320040F4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ABEB-D898-3E42-AE61-56CF49C1D68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96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>
          <a:extLst>
            <a:ext uri="{FF2B5EF4-FFF2-40B4-BE49-F238E27FC236}">
              <a16:creationId xmlns:a16="http://schemas.microsoft.com/office/drawing/2014/main" id="{EDCF3A34-A752-CC2C-A00B-0D5EB0586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9ca6226cd_0_71:notes">
            <a:extLst>
              <a:ext uri="{FF2B5EF4-FFF2-40B4-BE49-F238E27FC236}">
                <a16:creationId xmlns:a16="http://schemas.microsoft.com/office/drawing/2014/main" id="{F467A7CE-2016-054F-DB2B-689C60D65A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" name="Google Shape;226;g339ca6226cd_0_71:notes">
            <a:extLst>
              <a:ext uri="{FF2B5EF4-FFF2-40B4-BE49-F238E27FC236}">
                <a16:creationId xmlns:a16="http://schemas.microsoft.com/office/drawing/2014/main" id="{9F8B5E09-7761-900D-02FC-5E73739B42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11525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EDF4B-C497-B31A-5949-63D8CE5BC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007E8C-63F8-45A2-224D-D513D899D2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02F2AD-61BC-5274-9930-9D443BD334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9D45C-91D3-7E71-C09A-4CBA0E1CBB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ABEB-D898-3E42-AE61-56CF49C1D68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5416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0B2DB-3AF7-DDFF-7A65-D8BE160F7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6C685A-67F1-D615-DB83-01F4D31A9B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AF95E4-2FE3-A52B-C1CF-D2174B2436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1B092-409C-03C5-77EC-23709CF8D9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ABEB-D898-3E42-AE61-56CF49C1D68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8542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EE1C3-90B0-D0B9-E77A-C35FC5782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92005A-6BEB-458A-6F4E-BBDC6EC2E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19E7F4-1F3A-43C7-6206-FD8C0C5CDF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F0C668-8B8B-248E-7F02-CEF49D3FA9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ABEB-D898-3E42-AE61-56CF49C1D68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590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1C672-3235-9376-C495-F86E89A4E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EAD659-A469-0589-F926-9841203DA9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2EFC0F-1F32-DBC5-8BEC-B86FDA07E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38B64D-CA9B-0671-A024-14577590F5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ABEB-D898-3E42-AE61-56CF49C1D6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121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A9CD1-0EBE-F9C3-F7A5-6ADEE0454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F670A6-AD43-EC60-A329-30FD17220A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6FA5C9-9684-A4EC-7175-1C3FC32A22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D261E-4EC7-CE5F-7381-E6A2307290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ABEB-D898-3E42-AE61-56CF49C1D6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766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D3D5B-3B18-1D06-D91D-77FC8B84F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5A47AC-AFBC-FE66-B3E1-20A7E8749F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BF209F-A9C8-B488-FCFF-73621D0AF5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Google TPU (v1–v5 / </a:t>
            </a:r>
            <a:r>
              <a:rPr lang="en-GB" b="1" dirty="0" err="1"/>
              <a:t>IronWood</a:t>
            </a:r>
            <a:r>
              <a:rPr lang="en-GB" b="1" dirty="0"/>
              <a:t>):</a:t>
            </a:r>
            <a:r>
              <a:rPr lang="en-GB" dirty="0"/>
              <a:t> Systolic array-based dataflow minimizes memory access and exploits massive data reuse for MAC operations — a key source of energy savings.</a:t>
            </a:r>
            <a:br>
              <a:rPr lang="en-GB" dirty="0"/>
            </a:br>
            <a:r>
              <a:rPr lang="en-GB" i="1" dirty="0"/>
              <a:t>→ Highlight: “Dataflow specialization to reduce off-chip movement.”</a:t>
            </a:r>
            <a:endParaRPr lang="en-GB" dirty="0"/>
          </a:p>
          <a:p>
            <a:r>
              <a:rPr lang="en-GB" b="1" dirty="0"/>
              <a:t>d-Matrix Corsair / NPU-style in-memory compute:</a:t>
            </a:r>
            <a:r>
              <a:rPr lang="en-GB" dirty="0"/>
              <a:t> The </a:t>
            </a:r>
            <a:r>
              <a:rPr lang="en-GB" i="1" dirty="0"/>
              <a:t>chiplet-based </a:t>
            </a:r>
            <a:r>
              <a:rPr lang="en-GB" i="1" dirty="0" err="1"/>
              <a:t>analog</a:t>
            </a:r>
            <a:r>
              <a:rPr lang="en-GB" i="1" dirty="0"/>
              <a:t> compute</a:t>
            </a:r>
            <a:r>
              <a:rPr lang="en-GB" dirty="0"/>
              <a:t> design moves MAC operations closer to SRAM banks, drastically reducing data transfer energy.</a:t>
            </a:r>
            <a:br>
              <a:rPr lang="en-GB" dirty="0"/>
            </a:br>
            <a:r>
              <a:rPr lang="en-GB" i="1" dirty="0"/>
              <a:t>→ Highlight: “Near-memory compute to minimize energy per operation.”</a:t>
            </a:r>
            <a:endParaRPr lang="en-GB" dirty="0"/>
          </a:p>
          <a:p>
            <a:r>
              <a:rPr lang="en-GB" b="1" dirty="0" err="1"/>
              <a:t>Tenstorrent</a:t>
            </a:r>
            <a:r>
              <a:rPr lang="en-GB" b="1" dirty="0"/>
              <a:t> Blackhole:</a:t>
            </a:r>
            <a:r>
              <a:rPr lang="en-GB" dirty="0"/>
              <a:t> Emphasizes dataflow-aware routing and on-chip mesh network optimization for low-latency and energy-efficient transfers.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68CDD9-41E1-6C29-88FB-2A561C53FE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ABEB-D898-3E42-AE61-56CF49C1D68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79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BC715-7D00-29D3-0CB9-C3B9A10BC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34916-017C-3646-66B8-ADDC35E9A2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4D124-D88A-C100-85F9-7FC9E52096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02017-5E17-3E07-11B6-13FAAB1A48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ABEB-D898-3E42-AE61-56CF49C1D6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181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packages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7696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ieeexplore.ieee.org</a:t>
            </a:r>
            <a:r>
              <a:rPr lang="en-US" dirty="0"/>
              <a:t>/document/10994764?denied=</a:t>
            </a:r>
          </a:p>
        </p:txBody>
      </p:sp>
    </p:spTree>
    <p:extLst>
      <p:ext uri="{BB962C8B-B14F-4D97-AF65-F5344CB8AC3E}">
        <p14:creationId xmlns:p14="http://schemas.microsoft.com/office/powerpoint/2010/main" val="2450680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6461E-9EFA-4690-304E-6F9900FF7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AC3F03-42EC-7C1A-2535-58B6281AA3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AA91CC-F423-AC2B-F313-D0C0553888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78839-FA57-5268-E545-6581B3CF5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ABEB-D898-3E42-AE61-56CF49C1D68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808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EA693-21FC-490C-062B-1A3DB5A82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8123F9-8273-FC7F-F1A2-E6BAB6F185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CBA3A3-1AAF-A282-9320-90338D3BDA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C249B-5601-C8EB-FDF1-7828C8D898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ABEB-D898-3E42-AE61-56CF49C1D68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489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11.sv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4"/>
          <p:cNvGrpSpPr/>
          <p:nvPr/>
        </p:nvGrpSpPr>
        <p:grpSpPr>
          <a:xfrm>
            <a:off x="1823465" y="163205"/>
            <a:ext cx="1581805" cy="342091"/>
            <a:chOff x="3645356" y="188193"/>
            <a:chExt cx="5677387" cy="1227805"/>
          </a:xfrm>
        </p:grpSpPr>
        <p:pic>
          <p:nvPicPr>
            <p:cNvPr id="66" name="Google Shape;66;p14"/>
            <p:cNvPicPr preferRelativeResize="0"/>
            <p:nvPr/>
          </p:nvPicPr>
          <p:blipFill rotWithShape="1"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667" r="25422" b="25369"/>
            <a:stretch/>
          </p:blipFill>
          <p:spPr>
            <a:xfrm>
              <a:off x="3645356" y="188193"/>
              <a:ext cx="1265256" cy="1227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14"/>
            <p:cNvPicPr preferRelativeResize="0"/>
            <p:nvPr/>
          </p:nvPicPr>
          <p:blipFill rotWithShape="1"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80435"/>
            <a:stretch/>
          </p:blipFill>
          <p:spPr>
            <a:xfrm>
              <a:off x="5015386" y="482548"/>
              <a:ext cx="4307357" cy="5359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" name="Google Shape;68;p14"/>
          <p:cNvSpPr/>
          <p:nvPr/>
        </p:nvSpPr>
        <p:spPr>
          <a:xfrm>
            <a:off x="5653737" y="1653177"/>
            <a:ext cx="3490273" cy="3490323"/>
          </a:xfrm>
          <a:prstGeom prst="triangle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117" y="212211"/>
            <a:ext cx="1325875" cy="22097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>
            <a:spLocks noGrp="1"/>
          </p:cNvSpPr>
          <p:nvPr>
            <p:ph type="subTitle" idx="1"/>
          </p:nvPr>
        </p:nvSpPr>
        <p:spPr>
          <a:xfrm>
            <a:off x="286116" y="2336781"/>
            <a:ext cx="4571811" cy="28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286114" y="1391112"/>
            <a:ext cx="8000670" cy="857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  <a:defRPr sz="2900" b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4"/>
          <p:cNvSpPr/>
          <p:nvPr/>
        </p:nvSpPr>
        <p:spPr>
          <a:xfrm rot="2700024">
            <a:off x="7461825" y="2614213"/>
            <a:ext cx="1213073" cy="1213073"/>
          </a:xfrm>
          <a:prstGeom prst="roundRect">
            <a:avLst>
              <a:gd name="adj" fmla="val 415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4"/>
          <p:cNvSpPr/>
          <p:nvPr/>
        </p:nvSpPr>
        <p:spPr>
          <a:xfrm rot="2700024">
            <a:off x="7104894" y="2891492"/>
            <a:ext cx="646325" cy="662609"/>
          </a:xfrm>
          <a:prstGeom prst="roundRect">
            <a:avLst>
              <a:gd name="adj" fmla="val 838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1348" y="2434954"/>
            <a:ext cx="1836547" cy="1576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95899" y="4503916"/>
            <a:ext cx="260270" cy="22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 descr="A picture containing ax, vector graphics, tool&#10;&#10;Description automatically generated"/>
          <p:cNvPicPr preferRelativeResize="0"/>
          <p:nvPr/>
        </p:nvPicPr>
        <p:blipFill rotWithShape="1"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22972" y="4258967"/>
            <a:ext cx="223066" cy="183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 rotWithShape="1">
          <a:blip r:embed="rId7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06373" y="4781048"/>
            <a:ext cx="256264" cy="177288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/>
        </p:nvSpPr>
        <p:spPr>
          <a:xfrm>
            <a:off x="6949019" y="4480217"/>
            <a:ext cx="1657355" cy="25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pulp-platform.org</a:t>
            </a:r>
            <a:endParaRPr sz="1100"/>
          </a:p>
        </p:txBody>
      </p:sp>
      <p:sp>
        <p:nvSpPr>
          <p:cNvPr id="79" name="Google Shape;79;p14"/>
          <p:cNvSpPr txBox="1"/>
          <p:nvPr/>
        </p:nvSpPr>
        <p:spPr>
          <a:xfrm>
            <a:off x="7360145" y="4233920"/>
            <a:ext cx="1246228" cy="25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@pulp_platform</a:t>
            </a:r>
            <a:endParaRPr sz="1100"/>
          </a:p>
        </p:txBody>
      </p:sp>
      <p:sp>
        <p:nvSpPr>
          <p:cNvPr id="80" name="Google Shape;80;p14"/>
          <p:cNvSpPr txBox="1"/>
          <p:nvPr/>
        </p:nvSpPr>
        <p:spPr>
          <a:xfrm>
            <a:off x="6573889" y="4726513"/>
            <a:ext cx="2032485" cy="25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youtube.com/pulp_platform</a:t>
            </a:r>
            <a:endParaRPr sz="1100"/>
          </a:p>
        </p:txBody>
      </p:sp>
      <p:sp>
        <p:nvSpPr>
          <p:cNvPr id="81" name="Google Shape;81;p14"/>
          <p:cNvSpPr txBox="1"/>
          <p:nvPr/>
        </p:nvSpPr>
        <p:spPr>
          <a:xfrm>
            <a:off x="286115" y="4412057"/>
            <a:ext cx="4538560" cy="539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PULP Platform</a:t>
            </a:r>
            <a:b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Source Hardware, the way it should be!</a:t>
            </a:r>
            <a:endParaRPr sz="1100"/>
          </a:p>
        </p:txBody>
      </p:sp>
      <p:sp>
        <p:nvSpPr>
          <p:cNvPr id="82" name="Google Shape;82;p14"/>
          <p:cNvSpPr txBox="1">
            <a:spLocks noGrp="1"/>
          </p:cNvSpPr>
          <p:nvPr>
            <p:ph type="body" idx="2"/>
          </p:nvPr>
        </p:nvSpPr>
        <p:spPr>
          <a:xfrm>
            <a:off x="286116" y="2913662"/>
            <a:ext cx="4571811" cy="128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600" b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72575" tIns="36275" rIns="72575" bIns="36275" anchor="t" anchorCtr="0">
            <a:noAutofit/>
          </a:bodyPr>
          <a:lstStyle>
            <a:lvl1pPr lvl="0">
              <a:buNone/>
              <a:defRPr sz="1300">
                <a:solidFill>
                  <a:schemeClr val="accent3"/>
                </a:solidFill>
              </a:defRPr>
            </a:lvl1pPr>
            <a:lvl2pPr lvl="1">
              <a:buNone/>
              <a:defRPr sz="1300">
                <a:solidFill>
                  <a:schemeClr val="accent3"/>
                </a:solidFill>
              </a:defRPr>
            </a:lvl2pPr>
            <a:lvl3pPr lvl="2">
              <a:buNone/>
              <a:defRPr sz="1300">
                <a:solidFill>
                  <a:schemeClr val="accent3"/>
                </a:solidFill>
              </a:defRPr>
            </a:lvl3pPr>
            <a:lvl4pPr lvl="3">
              <a:buNone/>
              <a:defRPr sz="1300">
                <a:solidFill>
                  <a:schemeClr val="accent3"/>
                </a:solidFill>
              </a:defRPr>
            </a:lvl4pPr>
            <a:lvl5pPr lvl="4">
              <a:buNone/>
              <a:defRPr sz="1300">
                <a:solidFill>
                  <a:schemeClr val="accent3"/>
                </a:solidFill>
              </a:defRPr>
            </a:lvl5pPr>
            <a:lvl6pPr lvl="5">
              <a:buNone/>
              <a:defRPr sz="1300">
                <a:solidFill>
                  <a:schemeClr val="accent3"/>
                </a:solidFill>
              </a:defRPr>
            </a:lvl6pPr>
            <a:lvl7pPr lvl="6">
              <a:buNone/>
              <a:defRPr sz="1300">
                <a:solidFill>
                  <a:schemeClr val="accent3"/>
                </a:solidFill>
              </a:defRPr>
            </a:lvl7pPr>
            <a:lvl8pPr lvl="7">
              <a:buNone/>
              <a:defRPr sz="1300">
                <a:solidFill>
                  <a:schemeClr val="accent3"/>
                </a:solidFill>
              </a:defRPr>
            </a:lvl8pPr>
            <a:lvl9pPr lvl="8">
              <a:buNone/>
              <a:defRPr sz="1300">
                <a:solidFill>
                  <a:schemeClr val="accent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ndard Slide">
  <p:cSld name="Standard Slide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body" idx="1"/>
          </p:nvPr>
        </p:nvSpPr>
        <p:spPr>
          <a:xfrm>
            <a:off x="237375" y="742930"/>
            <a:ext cx="8000672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365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400">
                <a:solidFill>
                  <a:schemeClr val="dk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>
                <a:solidFill>
                  <a:schemeClr val="dk1"/>
                </a:solidFill>
              </a:defRPr>
            </a:lvl4pPr>
            <a:lvl5pPr marL="2286000" lvl="4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by-side">
  <p:cSld name="Two-by-side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body" idx="1"/>
          </p:nvPr>
        </p:nvSpPr>
        <p:spPr>
          <a:xfrm>
            <a:off x="237375" y="742930"/>
            <a:ext cx="4000335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2"/>
          </p:nvPr>
        </p:nvSpPr>
        <p:spPr>
          <a:xfrm>
            <a:off x="4237713" y="742930"/>
            <a:ext cx="4000335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plus two">
  <p:cSld name="One plus two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body" idx="1"/>
          </p:nvPr>
        </p:nvSpPr>
        <p:spPr>
          <a:xfrm>
            <a:off x="237378" y="742930"/>
            <a:ext cx="8000670" cy="2000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body" idx="2"/>
          </p:nvPr>
        </p:nvSpPr>
        <p:spPr>
          <a:xfrm>
            <a:off x="237378" y="2745388"/>
            <a:ext cx="4000335" cy="2143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3"/>
          </p:nvPr>
        </p:nvSpPr>
        <p:spPr>
          <a:xfrm>
            <a:off x="4237713" y="2745388"/>
            <a:ext cx="4000335" cy="2143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in-Thick">
  <p:cSld name="Thin-Thic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3094760" y="742930"/>
            <a:ext cx="5143288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body" idx="2"/>
          </p:nvPr>
        </p:nvSpPr>
        <p:spPr>
          <a:xfrm>
            <a:off x="237378" y="742930"/>
            <a:ext cx="2857382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ick-Thin">
  <p:cSld name="Thick-Thin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237378" y="742930"/>
            <a:ext cx="5143288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2"/>
          </p:nvPr>
        </p:nvSpPr>
        <p:spPr>
          <a:xfrm>
            <a:off x="5380666" y="742930"/>
            <a:ext cx="2857382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y-side">
  <p:cSld name="3-by-side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body" idx="1"/>
          </p:nvPr>
        </p:nvSpPr>
        <p:spPr>
          <a:xfrm>
            <a:off x="244543" y="742930"/>
            <a:ext cx="2571644" cy="400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450" tIns="37150" rIns="0" bIns="3627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500"/>
            </a:lvl1pPr>
            <a:lvl2pPr marL="914400" lvl="1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400"/>
            </a:lvl2pPr>
            <a:lvl3pPr marL="1371600" lvl="2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200"/>
            </a:lvl3pPr>
            <a:lvl4pPr marL="1828800" lvl="3" indent="-2857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Char char="•"/>
              <a:defRPr sz="1100"/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2"/>
          </p:nvPr>
        </p:nvSpPr>
        <p:spPr>
          <a:xfrm>
            <a:off x="2959060" y="742930"/>
            <a:ext cx="2571644" cy="400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450" tIns="37150" rIns="0" bIns="3627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500"/>
            </a:lvl1pPr>
            <a:lvl2pPr marL="914400" lvl="1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400"/>
            </a:lvl2pPr>
            <a:lvl3pPr marL="1371600" lvl="2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200"/>
            </a:lvl3pPr>
            <a:lvl4pPr marL="1828800" lvl="3" indent="-2857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Char char="•"/>
              <a:defRPr sz="1100"/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3"/>
          </p:nvPr>
        </p:nvSpPr>
        <p:spPr>
          <a:xfrm>
            <a:off x="5673573" y="742930"/>
            <a:ext cx="2571644" cy="400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450" tIns="37150" rIns="0" bIns="3627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500"/>
            </a:lvl1pPr>
            <a:lvl2pPr marL="914400" lvl="1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400"/>
            </a:lvl2pPr>
            <a:lvl3pPr marL="1371600" lvl="2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200"/>
            </a:lvl3pPr>
            <a:lvl4pPr marL="1828800" lvl="3" indent="-2857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Char char="•"/>
              <a:defRPr sz="1100"/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box">
  <p:cSld name="4-box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body" idx="1"/>
          </p:nvPr>
        </p:nvSpPr>
        <p:spPr>
          <a:xfrm>
            <a:off x="240763" y="742930"/>
            <a:ext cx="4000335" cy="2000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450" tIns="37150" rIns="0" bIns="3627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500"/>
            </a:lvl1pPr>
            <a:lvl2pPr marL="914400" lvl="1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400"/>
            </a:lvl2pPr>
            <a:lvl3pPr marL="1371600" lvl="2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200"/>
            </a:lvl3pPr>
            <a:lvl4pPr marL="1828800" lvl="3" indent="-2857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Char char="•"/>
              <a:defRPr sz="1100"/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body" idx="2"/>
          </p:nvPr>
        </p:nvSpPr>
        <p:spPr>
          <a:xfrm>
            <a:off x="4241101" y="742930"/>
            <a:ext cx="4000335" cy="2000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450" tIns="37150" rIns="0" bIns="3627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500"/>
            </a:lvl1pPr>
            <a:lvl2pPr marL="914400" lvl="1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400"/>
            </a:lvl2pPr>
            <a:lvl3pPr marL="1371600" lvl="2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200"/>
            </a:lvl3pPr>
            <a:lvl4pPr marL="1828800" lvl="3" indent="-2857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Char char="•"/>
              <a:defRPr sz="1100"/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body" idx="3"/>
          </p:nvPr>
        </p:nvSpPr>
        <p:spPr>
          <a:xfrm>
            <a:off x="240763" y="2743126"/>
            <a:ext cx="4000335" cy="2000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450" tIns="37150" rIns="0" bIns="3627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500"/>
            </a:lvl1pPr>
            <a:lvl2pPr marL="914400" lvl="1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400"/>
            </a:lvl2pPr>
            <a:lvl3pPr marL="1371600" lvl="2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200"/>
            </a:lvl3pPr>
            <a:lvl4pPr marL="1828800" lvl="3" indent="-2857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Char char="•"/>
              <a:defRPr sz="1100"/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body" idx="4"/>
          </p:nvPr>
        </p:nvSpPr>
        <p:spPr>
          <a:xfrm>
            <a:off x="4241101" y="2743126"/>
            <a:ext cx="4000335" cy="2000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450" tIns="37150" rIns="0" bIns="3627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500"/>
            </a:lvl1pPr>
            <a:lvl2pPr marL="914400" lvl="1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400"/>
            </a:lvl2pPr>
            <a:lvl3pPr marL="1371600" lvl="2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200"/>
            </a:lvl3pPr>
            <a:lvl4pPr marL="1828800" lvl="3" indent="-2857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Char char="•"/>
              <a:defRPr sz="1100"/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Background">
  <p:cSld name="Title Background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Only">
  <p:cSld name="Background Only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/>
        </p:nvSpPr>
        <p:spPr>
          <a:xfrm>
            <a:off x="748938" y="392233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0" i="0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35" name="Google Shape;135;p23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o Background">
  <p:cSld name="No Background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body" idx="1"/>
          </p:nvPr>
        </p:nvSpPr>
        <p:spPr>
          <a:xfrm>
            <a:off x="237375" y="742930"/>
            <a:ext cx="8000672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365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400">
                <a:solidFill>
                  <a:schemeClr val="dk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>
                <a:solidFill>
                  <a:schemeClr val="dk1"/>
                </a:solidFill>
              </a:defRPr>
            </a:lvl4pPr>
            <a:lvl5pPr marL="2286000" lvl="4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72575" tIns="36275" rIns="72575" bIns="36275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72575" tIns="36275" rIns="72575" bIns="36275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Body Only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body" idx="1"/>
          </p:nvPr>
        </p:nvSpPr>
        <p:spPr>
          <a:xfrm>
            <a:off x="244839" y="284195"/>
            <a:ext cx="8000672" cy="471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Slide 1">
  <p:cSld name="Code Slide 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/>
          <p:nvPr/>
        </p:nvSpPr>
        <p:spPr>
          <a:xfrm>
            <a:off x="4572005" y="0"/>
            <a:ext cx="4572005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50" name="Google Shape;150;p27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body" idx="1"/>
          </p:nvPr>
        </p:nvSpPr>
        <p:spPr>
          <a:xfrm>
            <a:off x="237375" y="742930"/>
            <a:ext cx="4000335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152" name="Google Shape;152;p27"/>
          <p:cNvGrpSpPr/>
          <p:nvPr/>
        </p:nvGrpSpPr>
        <p:grpSpPr>
          <a:xfrm>
            <a:off x="8255524" y="66639"/>
            <a:ext cx="827065" cy="722093"/>
            <a:chOff x="10401089" y="83956"/>
            <a:chExt cx="1042015" cy="909748"/>
          </a:xfrm>
        </p:grpSpPr>
        <p:sp>
          <p:nvSpPr>
            <p:cNvPr id="153" name="Google Shape;153;p27"/>
            <p:cNvSpPr/>
            <p:nvPr/>
          </p:nvSpPr>
          <p:spPr>
            <a:xfrm rot="2700000">
              <a:off x="10475317" y="359629"/>
              <a:ext cx="358403" cy="358403"/>
            </a:xfrm>
            <a:prstGeom prst="roundRect">
              <a:avLst>
                <a:gd name="adj" fmla="val 523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54" name="Google Shape;154;p27"/>
            <p:cNvSpPr/>
            <p:nvPr/>
          </p:nvSpPr>
          <p:spPr>
            <a:xfrm rot="2700000">
              <a:off x="10666586" y="217186"/>
              <a:ext cx="643289" cy="643289"/>
            </a:xfrm>
            <a:prstGeom prst="roundRect">
              <a:avLst>
                <a:gd name="adj" fmla="val 523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pic>
          <p:nvPicPr>
            <p:cNvPr id="155" name="Google Shape;155;p27"/>
            <p:cNvPicPr preferRelativeResize="0"/>
            <p:nvPr/>
          </p:nvPicPr>
          <p:blipFill rotWithShape="1"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460009" y="140930"/>
              <a:ext cx="927344" cy="7958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6" name="Google Shape;156;p27"/>
          <p:cNvSpPr txBox="1">
            <a:spLocks noGrp="1"/>
          </p:cNvSpPr>
          <p:nvPr>
            <p:ph type="body" idx="2"/>
          </p:nvPr>
        </p:nvSpPr>
        <p:spPr>
          <a:xfrm>
            <a:off x="4572005" y="742930"/>
            <a:ext cx="4576563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1450" tIns="200025" rIns="0" bIns="36275" anchor="t" anchorCtr="0">
            <a:noAutofit/>
          </a:bodyPr>
          <a:lstStyle>
            <a:lvl1pPr marL="457200" lvl="0" indent="-228600" algn="l">
              <a:lnSpc>
                <a:spcPct val="55555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  <a:defRPr sz="1400" b="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72575" tIns="36275" rIns="72575" bIns="36275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Slide 2">
  <p:cSld name="Code Slide 2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/>
          <p:nvPr/>
        </p:nvSpPr>
        <p:spPr>
          <a:xfrm>
            <a:off x="4572005" y="0"/>
            <a:ext cx="457200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8"/>
          <p:cNvSpPr txBox="1">
            <a:spLocks noGrp="1"/>
          </p:cNvSpPr>
          <p:nvPr>
            <p:ph type="body" idx="1"/>
          </p:nvPr>
        </p:nvSpPr>
        <p:spPr>
          <a:xfrm>
            <a:off x="237375" y="742930"/>
            <a:ext cx="4000335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162" name="Google Shape;162;p28"/>
          <p:cNvGrpSpPr/>
          <p:nvPr/>
        </p:nvGrpSpPr>
        <p:grpSpPr>
          <a:xfrm>
            <a:off x="8255524" y="66639"/>
            <a:ext cx="827065" cy="722093"/>
            <a:chOff x="10401089" y="83956"/>
            <a:chExt cx="1042015" cy="909748"/>
          </a:xfrm>
        </p:grpSpPr>
        <p:sp>
          <p:nvSpPr>
            <p:cNvPr id="163" name="Google Shape;163;p28"/>
            <p:cNvSpPr/>
            <p:nvPr/>
          </p:nvSpPr>
          <p:spPr>
            <a:xfrm rot="2700000">
              <a:off x="10475317" y="359629"/>
              <a:ext cx="358403" cy="358403"/>
            </a:xfrm>
            <a:prstGeom prst="roundRect">
              <a:avLst>
                <a:gd name="adj" fmla="val 523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64" name="Google Shape;164;p28"/>
            <p:cNvSpPr/>
            <p:nvPr/>
          </p:nvSpPr>
          <p:spPr>
            <a:xfrm rot="2700000">
              <a:off x="10666586" y="217186"/>
              <a:ext cx="643289" cy="643289"/>
            </a:xfrm>
            <a:prstGeom prst="roundRect">
              <a:avLst>
                <a:gd name="adj" fmla="val 523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pic>
          <p:nvPicPr>
            <p:cNvPr id="165" name="Google Shape;165;p28"/>
            <p:cNvPicPr preferRelativeResize="0"/>
            <p:nvPr/>
          </p:nvPicPr>
          <p:blipFill rotWithShape="1"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460009" y="140930"/>
              <a:ext cx="927344" cy="7958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6" name="Google Shape;166;p28"/>
          <p:cNvSpPr txBox="1">
            <a:spLocks noGrp="1"/>
          </p:cNvSpPr>
          <p:nvPr>
            <p:ph type="body" idx="2"/>
          </p:nvPr>
        </p:nvSpPr>
        <p:spPr>
          <a:xfrm>
            <a:off x="4572005" y="742930"/>
            <a:ext cx="4576563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1450" tIns="200025" rIns="0" bIns="36275" anchor="t" anchorCtr="0">
            <a:noAutofit/>
          </a:bodyPr>
          <a:lstStyle>
            <a:lvl1pPr marL="457200" lvl="0" indent="-228600" algn="l">
              <a:lnSpc>
                <a:spcPct val="55555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  <a:defRPr sz="1400" b="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72575" tIns="36275" rIns="72575" bIns="36275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mpty White">
  <p:cSld name="Empty White">
    <p:bg>
      <p:bgPr>
        <a:solidFill>
          <a:schemeClr val="lt2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72575" tIns="36275" rIns="72575" bIns="36275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mpty Black">
  <p:cSld name="Empty Black">
    <p:bg>
      <p:bgPr>
        <a:solidFill>
          <a:schemeClr val="dk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72575" tIns="36275" rIns="72575" bIns="36275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+ Q&amp;A">
  <p:cSld name="Thank you + Q&amp;A">
    <p:bg>
      <p:bgPr>
        <a:solidFill>
          <a:srgbClr val="B4B4B6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/>
        </p:nvSpPr>
        <p:spPr>
          <a:xfrm>
            <a:off x="1532192" y="1567205"/>
            <a:ext cx="2474929" cy="659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0" i="0" u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 sz="1100"/>
          </a:p>
        </p:txBody>
      </p:sp>
      <p:sp>
        <p:nvSpPr>
          <p:cNvPr id="174" name="Google Shape;174;p31"/>
          <p:cNvSpPr/>
          <p:nvPr/>
        </p:nvSpPr>
        <p:spPr>
          <a:xfrm>
            <a:off x="5152847" y="1180109"/>
            <a:ext cx="2574971" cy="2575008"/>
          </a:xfrm>
          <a:custGeom>
            <a:avLst/>
            <a:gdLst/>
            <a:ahLst/>
            <a:cxnLst/>
            <a:rect l="l" t="t" r="r" b="b"/>
            <a:pathLst>
              <a:path w="158750" h="158750" extrusionOk="0">
                <a:moveTo>
                  <a:pt x="8255" y="0"/>
                </a:moveTo>
                <a:cubicBezTo>
                  <a:pt x="3810" y="0"/>
                  <a:pt x="0" y="3810"/>
                  <a:pt x="0" y="8255"/>
                </a:cubicBezTo>
                <a:lnTo>
                  <a:pt x="0" y="119380"/>
                </a:lnTo>
                <a:lnTo>
                  <a:pt x="31750" y="87630"/>
                </a:lnTo>
                <a:lnTo>
                  <a:pt x="111125" y="87630"/>
                </a:lnTo>
                <a:cubicBezTo>
                  <a:pt x="115570" y="87630"/>
                  <a:pt x="119380" y="83820"/>
                  <a:pt x="119380" y="79375"/>
                </a:cubicBezTo>
                <a:lnTo>
                  <a:pt x="119380" y="8255"/>
                </a:lnTo>
                <a:cubicBezTo>
                  <a:pt x="119380" y="3810"/>
                  <a:pt x="115570" y="0"/>
                  <a:pt x="111125" y="0"/>
                </a:cubicBezTo>
                <a:close/>
                <a:moveTo>
                  <a:pt x="135255" y="31750"/>
                </a:moveTo>
                <a:lnTo>
                  <a:pt x="135255" y="103505"/>
                </a:lnTo>
                <a:lnTo>
                  <a:pt x="31750" y="103505"/>
                </a:lnTo>
                <a:lnTo>
                  <a:pt x="31750" y="119380"/>
                </a:lnTo>
                <a:cubicBezTo>
                  <a:pt x="31750" y="123190"/>
                  <a:pt x="35560" y="127000"/>
                  <a:pt x="40005" y="127000"/>
                </a:cubicBezTo>
                <a:lnTo>
                  <a:pt x="127000" y="127000"/>
                </a:lnTo>
                <a:lnTo>
                  <a:pt x="158750" y="158750"/>
                </a:lnTo>
                <a:lnTo>
                  <a:pt x="158750" y="40005"/>
                </a:lnTo>
                <a:cubicBezTo>
                  <a:pt x="158750" y="35560"/>
                  <a:pt x="154940" y="31750"/>
                  <a:pt x="151130" y="3175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72575" tIns="72575" rIns="72575" bIns="72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31"/>
          <p:cNvSpPr txBox="1"/>
          <p:nvPr/>
        </p:nvSpPr>
        <p:spPr>
          <a:xfrm>
            <a:off x="5545468" y="1591635"/>
            <a:ext cx="1160552" cy="610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i="0" u="none">
                <a:solidFill>
                  <a:srgbClr val="B4B4B6"/>
                </a:solidFill>
                <a:latin typeface="Calibri"/>
                <a:ea typeface="Calibri"/>
                <a:cs typeface="Calibri"/>
                <a:sym typeface="Calibri"/>
              </a:rPr>
              <a:t>Q&amp;A</a:t>
            </a:r>
            <a:endParaRPr sz="1100"/>
          </a:p>
        </p:txBody>
      </p:sp>
      <p:sp>
        <p:nvSpPr>
          <p:cNvPr id="176" name="Google Shape;176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72575" tIns="36275" rIns="72575" bIns="36275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077E-5042-0548-869A-7270756A6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174C9C-B987-0541-A176-A2B2DAD7ED2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376" y="742930"/>
            <a:ext cx="8000663" cy="4143263"/>
          </a:xfrm>
        </p:spPr>
        <p:txBody>
          <a:bodyPr lIns="0"/>
          <a:lstStyle>
            <a:lvl1pPr marL="228589" indent="-228589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400025" indent="-171442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571464" indent="-171442">
              <a:buClrTx/>
              <a:buFont typeface="Arial" panose="020B0604020202020204" pitchFamily="34" charset="0"/>
              <a:buChar char="•"/>
              <a:defRPr sz="1429">
                <a:solidFill>
                  <a:schemeClr val="tx1"/>
                </a:solidFill>
              </a:defRPr>
            </a:lvl3pPr>
            <a:lvl4pPr marL="742903" indent="-171442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914342" indent="-171442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AE741D-DF86-4A3D-DF9D-A4FFA6F777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QuantSparse 3D - Bowen Wang, Paul Scheffler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87C1C-F0E1-9B48-6BC9-7FFF56ADE9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991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077E-5042-0548-869A-7270756A6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174C9C-B987-0541-A176-A2B2DAD7ED2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376" y="742930"/>
            <a:ext cx="8000663" cy="4143263"/>
          </a:xfrm>
        </p:spPr>
        <p:txBody>
          <a:bodyPr lIns="0"/>
          <a:lstStyle>
            <a:lvl1pPr marL="228589" indent="-228589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400025" indent="-171442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571464" indent="-171442">
              <a:buClrTx/>
              <a:buFont typeface="Arial" panose="020B0604020202020204" pitchFamily="34" charset="0"/>
              <a:buChar char="•"/>
              <a:defRPr sz="1429">
                <a:solidFill>
                  <a:schemeClr val="tx1"/>
                </a:solidFill>
              </a:defRPr>
            </a:lvl3pPr>
            <a:lvl4pPr marL="742903" indent="-171442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914342" indent="-171442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AE741D-DF86-4A3D-DF9D-A4FFA6F777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QuantSparse 3D - Bowen Wang, Paul Scheffler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87C1C-F0E1-9B48-6BC9-7FFF56ADE9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2996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077E-5042-0548-869A-7270756A6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174C9C-B987-0541-A176-A2B2DAD7ED2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376" y="742930"/>
            <a:ext cx="8000663" cy="4143263"/>
          </a:xfrm>
        </p:spPr>
        <p:txBody>
          <a:bodyPr lIns="0"/>
          <a:lstStyle>
            <a:lvl1pPr marL="228589" indent="-228589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400025" indent="-171442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571464" indent="-171442">
              <a:buClrTx/>
              <a:buFont typeface="Arial" panose="020B0604020202020204" pitchFamily="34" charset="0"/>
              <a:buChar char="•"/>
              <a:defRPr sz="1429">
                <a:solidFill>
                  <a:schemeClr val="tx1"/>
                </a:solidFill>
              </a:defRPr>
            </a:lvl3pPr>
            <a:lvl4pPr marL="742903" indent="-171442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914342" indent="-171442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AE741D-DF86-4A3D-DF9D-A4FFA6F777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QuantSparse 3D - Bowen Wang, Paul Scheffler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87C1C-F0E1-9B48-6BC9-7FFF56ADE9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0298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F192FC1B-B3A0-78B7-C079-3AD8A4EDAFEE}"/>
              </a:ext>
            </a:extLst>
          </p:cNvPr>
          <p:cNvGrpSpPr/>
          <p:nvPr userDrawn="1"/>
        </p:nvGrpSpPr>
        <p:grpSpPr>
          <a:xfrm>
            <a:off x="1823463" y="163206"/>
            <a:ext cx="1581803" cy="342091"/>
            <a:chOff x="3645356" y="188193"/>
            <a:chExt cx="5677387" cy="1227805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FDC3554-F5A8-F2B0-CDD0-9503A1DE3A0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5668" r="25422" b="25369"/>
            <a:stretch/>
          </p:blipFill>
          <p:spPr>
            <a:xfrm>
              <a:off x="3645356" y="188193"/>
              <a:ext cx="1265256" cy="1227805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3449E88C-0CCF-054C-1626-D1593E596CF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80435"/>
            <a:stretch/>
          </p:blipFill>
          <p:spPr>
            <a:xfrm>
              <a:off x="5015386" y="482548"/>
              <a:ext cx="4307357" cy="535960"/>
            </a:xfrm>
            <a:prstGeom prst="rect">
              <a:avLst/>
            </a:prstGeom>
          </p:spPr>
        </p:pic>
      </p:grp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8D234E9D-C054-5674-1BA3-6CDBCAEC8DE6}"/>
              </a:ext>
            </a:extLst>
          </p:cNvPr>
          <p:cNvSpPr/>
          <p:nvPr userDrawn="1"/>
        </p:nvSpPr>
        <p:spPr>
          <a:xfrm>
            <a:off x="5653731" y="1653177"/>
            <a:ext cx="3490269" cy="3490323"/>
          </a:xfrm>
          <a:prstGeom prst="triangle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11" b="1" i="0" cap="none" spc="0" noProof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DE74E66C-D0DE-D973-3A0F-2E71084138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117" y="212211"/>
            <a:ext cx="1325873" cy="220982"/>
          </a:xfrm>
          <a:prstGeom prst="rect">
            <a:avLst/>
          </a:prstGeom>
        </p:spPr>
      </p:pic>
      <p:sp>
        <p:nvSpPr>
          <p:cNvPr id="30" name="Subtitle 2">
            <a:extLst>
              <a:ext uri="{FF2B5EF4-FFF2-40B4-BE49-F238E27FC236}">
                <a16:creationId xmlns:a16="http://schemas.microsoft.com/office/drawing/2014/main" id="{D93D6F44-AA10-891D-BF7D-311C32BF0F90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286116" y="2336781"/>
            <a:ext cx="4571806" cy="285742"/>
          </a:xfrm>
        </p:spPr>
        <p:txBody>
          <a:bodyPr lIns="0" tIns="0" rIns="0" bIns="0" anchor="b"/>
          <a:lstStyle>
            <a:lvl1pPr marL="0" indent="0" algn="l">
              <a:buNone/>
              <a:defRPr sz="1905" b="0">
                <a:solidFill>
                  <a:schemeClr val="tx1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defRPr>
            </a:lvl1pPr>
            <a:lvl2pPr marL="342885" indent="0" algn="ctr">
              <a:buNone/>
              <a:defRPr sz="1500"/>
            </a:lvl2pPr>
            <a:lvl3pPr marL="685770" indent="0" algn="ctr">
              <a:buNone/>
              <a:defRPr sz="1350"/>
            </a:lvl3pPr>
            <a:lvl4pPr marL="1028655" indent="0" algn="ctr">
              <a:buNone/>
              <a:defRPr sz="1200"/>
            </a:lvl4pPr>
            <a:lvl5pPr marL="1371540" indent="0" algn="ctr">
              <a:buNone/>
              <a:defRPr sz="1200"/>
            </a:lvl5pPr>
            <a:lvl6pPr marL="1714425" indent="0" algn="ctr">
              <a:buNone/>
              <a:defRPr sz="1200"/>
            </a:lvl6pPr>
            <a:lvl7pPr marL="2057310" indent="0" algn="ctr">
              <a:buNone/>
              <a:defRPr sz="1200"/>
            </a:lvl7pPr>
            <a:lvl8pPr marL="2400195" indent="0" algn="ctr">
              <a:buNone/>
              <a:defRPr sz="1200"/>
            </a:lvl8pPr>
            <a:lvl9pPr marL="274308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31" name="Title 8">
            <a:extLst>
              <a:ext uri="{FF2B5EF4-FFF2-40B4-BE49-F238E27FC236}">
                <a16:creationId xmlns:a16="http://schemas.microsoft.com/office/drawing/2014/main" id="{5D78059F-19FB-CAFA-4937-958597D5C90B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286114" y="1391112"/>
            <a:ext cx="8000661" cy="857227"/>
          </a:xfrm>
        </p:spPr>
        <p:txBody>
          <a:bodyPr anchor="t"/>
          <a:lstStyle>
            <a:lvl1pPr>
              <a:defRPr sz="2857" b="0">
                <a:solidFill>
                  <a:schemeClr val="accent3"/>
                </a:solidFill>
                <a:latin typeface="+mj-lt"/>
                <a:ea typeface="Roboto Condensed" panose="02000000000000000000" pitchFamily="2" charset="0"/>
              </a:defRPr>
            </a:lvl1pPr>
          </a:lstStyle>
          <a:p>
            <a:r>
              <a:rPr lang="en-US" noProof="0" dirty="0"/>
              <a:t>Click to edit Master title style (in case you have a</a:t>
            </a:r>
            <a:br>
              <a:rPr lang="en-US" noProof="0" dirty="0"/>
            </a:br>
            <a:r>
              <a:rPr lang="en-US" noProof="0" dirty="0"/>
              <a:t>very very long title it can also span multiple lines)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C68568A-23B5-DA36-6C0D-2408AF9BED45}"/>
              </a:ext>
            </a:extLst>
          </p:cNvPr>
          <p:cNvSpPr/>
          <p:nvPr userDrawn="1"/>
        </p:nvSpPr>
        <p:spPr>
          <a:xfrm rot="2700000">
            <a:off x="7461812" y="2614218"/>
            <a:ext cx="1213082" cy="1213063"/>
          </a:xfrm>
          <a:prstGeom prst="roundRect">
            <a:avLst>
              <a:gd name="adj" fmla="val 415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11" noProof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E5778BE-53D9-EBE2-E1E3-9486D873D633}"/>
              </a:ext>
            </a:extLst>
          </p:cNvPr>
          <p:cNvSpPr/>
          <p:nvPr userDrawn="1"/>
        </p:nvSpPr>
        <p:spPr>
          <a:xfrm rot="2700000">
            <a:off x="7104883" y="2891495"/>
            <a:ext cx="646330" cy="662603"/>
          </a:xfrm>
          <a:prstGeom prst="roundRect">
            <a:avLst>
              <a:gd name="adj" fmla="val 8380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11" noProof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34F58EB-B7F2-49D6-1DDD-84753A25C0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1340" y="2434955"/>
            <a:ext cx="1836545" cy="1576054"/>
          </a:xfrm>
          <a:prstGeom prst="rect">
            <a:avLst/>
          </a:prstGeom>
          <a:ln w="66675"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3722F6A-3AA4-BFC3-F572-3A7E83CD6F6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95890" y="4503916"/>
            <a:ext cx="260270" cy="223355"/>
          </a:xfrm>
          <a:prstGeom prst="rect">
            <a:avLst/>
          </a:prstGeom>
        </p:spPr>
      </p:pic>
      <p:pic>
        <p:nvPicPr>
          <p:cNvPr id="22" name="Picture 21" descr="A picture containing ax, vector graphics, tool&#10;&#10;Description automatically generated">
            <a:extLst>
              <a:ext uri="{FF2B5EF4-FFF2-40B4-BE49-F238E27FC236}">
                <a16:creationId xmlns:a16="http://schemas.microsoft.com/office/drawing/2014/main" id="{4DD662A7-2596-572A-621E-FC676E54EA9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22963" y="4258967"/>
            <a:ext cx="223066" cy="183508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2FC50372-BF19-6EDB-06B0-B684360D324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06364" y="4781048"/>
            <a:ext cx="256264" cy="17729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90F954B-C9F2-7811-FBF9-F2B6708CE96A}"/>
              </a:ext>
            </a:extLst>
          </p:cNvPr>
          <p:cNvSpPr txBox="1"/>
          <p:nvPr userDrawn="1"/>
        </p:nvSpPr>
        <p:spPr>
          <a:xfrm>
            <a:off x="6949011" y="4480217"/>
            <a:ext cx="1657353" cy="275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91" b="0" i="0" u="none" noProof="0">
                <a:solidFill>
                  <a:schemeClr val="bg2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pulp-platform.org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E24402-6167-3DAC-15F7-96A8C18DA6C3}"/>
              </a:ext>
            </a:extLst>
          </p:cNvPr>
          <p:cNvSpPr txBox="1"/>
          <p:nvPr userDrawn="1"/>
        </p:nvSpPr>
        <p:spPr>
          <a:xfrm>
            <a:off x="7360137" y="4233920"/>
            <a:ext cx="1246227" cy="275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91" b="0" i="0" u="none" noProof="0">
                <a:solidFill>
                  <a:schemeClr val="bg2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@pulp_platform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70316D-DDCE-8E08-F033-57AFE61CA03C}"/>
              </a:ext>
            </a:extLst>
          </p:cNvPr>
          <p:cNvSpPr txBox="1"/>
          <p:nvPr userDrawn="1"/>
        </p:nvSpPr>
        <p:spPr>
          <a:xfrm>
            <a:off x="6573881" y="4726513"/>
            <a:ext cx="2032482" cy="275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91" b="0" i="0" u="none" noProof="0">
                <a:solidFill>
                  <a:schemeClr val="bg2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youtube.com/pulp_platform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C09BED-6F4B-D060-60EF-CB1FD4E4F544}"/>
              </a:ext>
            </a:extLst>
          </p:cNvPr>
          <p:cNvSpPr txBox="1"/>
          <p:nvPr userDrawn="1"/>
        </p:nvSpPr>
        <p:spPr>
          <a:xfrm>
            <a:off x="286115" y="4412057"/>
            <a:ext cx="4538555" cy="539114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571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29" b="1" i="0" noProof="0" dirty="0">
                <a:solidFill>
                  <a:schemeClr val="tx1"/>
                </a:solidFill>
                <a:latin typeface="+mj-lt"/>
                <a:ea typeface="Roboto Condensed" panose="02000000000000000000" pitchFamily="2" charset="0"/>
                <a:cs typeface="Arial Narrow" panose="020B0604020202020204" pitchFamily="34" charset="0"/>
              </a:rPr>
              <a:t>PULP Platform</a:t>
            </a:r>
            <a:br>
              <a:rPr lang="en-US" sz="1429" b="0" i="0" noProof="0" dirty="0">
                <a:solidFill>
                  <a:schemeClr val="tx1"/>
                </a:solidFill>
                <a:latin typeface="+mj-lt"/>
                <a:ea typeface="Roboto Condensed" panose="02000000000000000000" pitchFamily="2" charset="0"/>
                <a:cs typeface="Arial Narrow" panose="020B0604020202020204" pitchFamily="34" charset="0"/>
              </a:rPr>
            </a:br>
            <a:r>
              <a:rPr lang="en-US" sz="1429" b="0" i="0" noProof="0" dirty="0">
                <a:solidFill>
                  <a:schemeClr val="tx1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Open Source Hardware, the way it should be!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E1C72157-447E-AAA3-80DA-9A3928C6C6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6116" y="2913663"/>
            <a:ext cx="4571806" cy="1285416"/>
          </a:xfrm>
        </p:spPr>
        <p:txBody>
          <a:bodyPr/>
          <a:lstStyle>
            <a:lvl1pPr marL="0" indent="0">
              <a:buNone/>
              <a:defRPr sz="1587" b="0">
                <a:solidFill>
                  <a:schemeClr val="accent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b="1" noProof="0" dirty="0">
                <a:latin typeface="+mj-lt"/>
              </a:rPr>
              <a:t>Author Name 1    </a:t>
            </a:r>
            <a:r>
              <a:rPr lang="en-US" noProof="0" dirty="0">
                <a:solidFill>
                  <a:schemeClr val="tx1"/>
                </a:solidFill>
              </a:rPr>
              <a:t>mail1@iis.ee.ethz.ch</a:t>
            </a:r>
            <a:br>
              <a:rPr lang="en-US" noProof="0" dirty="0">
                <a:solidFill>
                  <a:schemeClr val="tx1"/>
                </a:solidFill>
              </a:rPr>
            </a:br>
            <a:r>
              <a:rPr lang="en-US" b="1" noProof="0" dirty="0">
                <a:latin typeface="+mj-lt"/>
              </a:rPr>
              <a:t>Author Name 2    </a:t>
            </a:r>
            <a:r>
              <a:rPr lang="en-US" noProof="0" dirty="0">
                <a:solidFill>
                  <a:schemeClr val="tx1"/>
                </a:solidFill>
              </a:rPr>
              <a:t>mail2@iis.ee.ethz.ch</a:t>
            </a:r>
            <a:br>
              <a:rPr lang="en-US" b="1" noProof="0" dirty="0">
                <a:latin typeface="+mj-lt"/>
              </a:rPr>
            </a:br>
            <a:r>
              <a:rPr lang="en-US" b="1" noProof="0" dirty="0">
                <a:latin typeface="+mj-lt"/>
              </a:rPr>
              <a:t>Author Name 3    </a:t>
            </a:r>
            <a:r>
              <a:rPr lang="en-US" noProof="0" dirty="0">
                <a:solidFill>
                  <a:schemeClr val="tx1"/>
                </a:solidFill>
              </a:rPr>
              <a:t>mail3@unibo.it</a:t>
            </a:r>
            <a:br>
              <a:rPr lang="en-US" b="1" noProof="0" dirty="0">
                <a:latin typeface="+mj-lt"/>
              </a:rPr>
            </a:br>
            <a:r>
              <a:rPr lang="en-US" b="1" noProof="0" dirty="0">
                <a:latin typeface="+mj-lt"/>
              </a:rPr>
              <a:t>Author Name 4    </a:t>
            </a:r>
            <a:r>
              <a:rPr lang="en-US" noProof="0" dirty="0">
                <a:solidFill>
                  <a:schemeClr val="tx1"/>
                </a:solidFill>
              </a:rPr>
              <a:t>mail4@unibo.it</a:t>
            </a:r>
            <a:endParaRPr lang="en-US" b="1" noProof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99645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077E-5042-0548-869A-7270756A6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174C9C-B987-0541-A176-A2B2DAD7ED2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376" y="742930"/>
            <a:ext cx="8000663" cy="4143263"/>
          </a:xfrm>
        </p:spPr>
        <p:txBody>
          <a:bodyPr lIns="0"/>
          <a:lstStyle>
            <a:lvl1pPr marL="228589" indent="-228589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400025" indent="-171442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571464" indent="-171442">
              <a:buClrTx/>
              <a:buFont typeface="Arial" panose="020B0604020202020204" pitchFamily="34" charset="0"/>
              <a:buChar char="•"/>
              <a:defRPr sz="1429">
                <a:solidFill>
                  <a:schemeClr val="tx1"/>
                </a:solidFill>
              </a:defRPr>
            </a:lvl3pPr>
            <a:lvl4pPr marL="742903" indent="-171442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914342" indent="-171442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AE741D-DF86-4A3D-DF9D-A4FFA6F777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QuantSparse 3D - Bowen Wang, Paul Scheffler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87C1C-F0E1-9B48-6BC9-7FFF56ADE9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594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by-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B9BE-1D26-7346-9AA8-506C5668F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728336-7315-434C-A2F3-4C0D9A3AA4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375" y="742930"/>
            <a:ext cx="4000331" cy="4143263"/>
          </a:xfrm>
        </p:spPr>
        <p:txBody>
          <a:bodyPr lIns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68EB7E14-95DC-BD46-A92B-290E248FFCB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37708" y="742930"/>
            <a:ext cx="4000331" cy="4143263"/>
          </a:xfrm>
        </p:spPr>
        <p:txBody>
          <a:bodyPr lIns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9B5078-341C-4154-4064-BE0AD2B3F9D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QuantSparse 3D - Bowen Wang, Paul Scheffler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EADA4-720D-7361-338C-106924EF745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204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n-Thi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B9BE-1D26-7346-9AA8-506C5668F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68EB7E14-95DC-BD46-A92B-290E248FFCB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094757" y="742930"/>
            <a:ext cx="5143282" cy="41432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728336-7315-434C-A2F3-4C0D9A3AA4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378" y="742930"/>
            <a:ext cx="2857379" cy="41432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BBB8B8-3BA4-B4B8-A5C5-6B943984B6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QuantSparse 3D - Bowen Wang, Paul Scheffler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C55C4-9751-FC37-00B6-D3B10C1817F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849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ck-Th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B9BE-1D26-7346-9AA8-506C5668F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728336-7315-434C-A2F3-4C0D9A3AA4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378" y="742930"/>
            <a:ext cx="5143282" cy="41432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68EB7E14-95DC-BD46-A92B-290E248FFCB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80660" y="742930"/>
            <a:ext cx="2857379" cy="41432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F29531-4266-41D8-C902-18438A77E80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QuantSparse 3D - Bowen Wang, Paul Scheffler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ADBFD-8297-D7FA-8C82-37223A28A9F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2074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lus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71930-E256-A84E-8AC4-067EFE37D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A658AA-5F13-9145-AA9C-7217BB8AFC6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378" y="742930"/>
            <a:ext cx="8000661" cy="2000196"/>
          </a:xfrm>
          <a:effectLst/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DBBDF1A2-5CF8-E945-BD80-7B75AF0E158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37377" y="2745388"/>
            <a:ext cx="4000331" cy="214306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D52D67F4-7CD9-7D48-9F3C-897EB7BBCA2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37708" y="2745388"/>
            <a:ext cx="4000331" cy="214306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8C37B2-5C80-94D6-1AEA-FC88E0D7A64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dirty="0"/>
              <a:t>QuantSparse 3D - Bowen Wang, Paul Scheffler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01DA4-BFA2-822A-E2BF-DBC2248BD71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681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by-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44543" y="742930"/>
            <a:ext cx="2571641" cy="4000392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375"/>
              </a:spcBef>
              <a:defRPr sz="1500"/>
            </a:lvl1pPr>
            <a:lvl2pPr>
              <a:lnSpc>
                <a:spcPct val="100000"/>
              </a:lnSpc>
              <a:spcBef>
                <a:spcPts val="300"/>
              </a:spcBef>
              <a:defRPr sz="1350"/>
            </a:lvl2pPr>
            <a:lvl3pPr>
              <a:lnSpc>
                <a:spcPct val="100000"/>
              </a:lnSpc>
              <a:spcBef>
                <a:spcPts val="300"/>
              </a:spcBef>
              <a:defRPr sz="1200"/>
            </a:lvl3pPr>
            <a:lvl4pPr marL="808399" indent="-133344">
              <a:lnSpc>
                <a:spcPct val="100000"/>
              </a:lnSpc>
              <a:spcBef>
                <a:spcPts val="300"/>
              </a:spcBef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EFD657C-081B-244B-977B-C089FB58A1D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959056" y="742930"/>
            <a:ext cx="2571641" cy="4000392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375"/>
              </a:spcBef>
              <a:defRPr sz="1500"/>
            </a:lvl1pPr>
            <a:lvl2pPr>
              <a:lnSpc>
                <a:spcPct val="100000"/>
              </a:lnSpc>
              <a:spcBef>
                <a:spcPts val="300"/>
              </a:spcBef>
              <a:defRPr sz="1350"/>
            </a:lvl2pPr>
            <a:lvl3pPr>
              <a:lnSpc>
                <a:spcPct val="100000"/>
              </a:lnSpc>
              <a:spcBef>
                <a:spcPts val="300"/>
              </a:spcBef>
              <a:defRPr sz="1200"/>
            </a:lvl3pPr>
            <a:lvl4pPr marL="808399" indent="-133344">
              <a:lnSpc>
                <a:spcPct val="100000"/>
              </a:lnSpc>
              <a:spcBef>
                <a:spcPts val="300"/>
              </a:spcBef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C466C897-17D8-464D-80AC-5BEDA0432F9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673566" y="742930"/>
            <a:ext cx="2571641" cy="4000392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375"/>
              </a:spcBef>
              <a:defRPr sz="1500"/>
            </a:lvl1pPr>
            <a:lvl2pPr>
              <a:lnSpc>
                <a:spcPct val="100000"/>
              </a:lnSpc>
              <a:spcBef>
                <a:spcPts val="300"/>
              </a:spcBef>
              <a:defRPr sz="1350"/>
            </a:lvl2pPr>
            <a:lvl3pPr>
              <a:lnSpc>
                <a:spcPct val="100000"/>
              </a:lnSpc>
              <a:spcBef>
                <a:spcPts val="300"/>
              </a:spcBef>
              <a:defRPr sz="1200"/>
            </a:lvl3pPr>
            <a:lvl4pPr marL="808399" indent="-133344">
              <a:lnSpc>
                <a:spcPct val="100000"/>
              </a:lnSpc>
              <a:spcBef>
                <a:spcPts val="300"/>
              </a:spcBef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B2C5F9-4358-A05F-BE1B-DC3232E3A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E2525F-FE6F-3F2A-87F8-E53C217DF63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QuantSparse 3D - Bowen Wang, Paul Scheffler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30934-A358-D4CE-05CE-858B26903D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678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40763" y="742930"/>
            <a:ext cx="4000331" cy="2000196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375"/>
              </a:spcBef>
              <a:defRPr sz="1500"/>
            </a:lvl1pPr>
            <a:lvl2pPr>
              <a:lnSpc>
                <a:spcPct val="100000"/>
              </a:lnSpc>
              <a:spcBef>
                <a:spcPts val="300"/>
              </a:spcBef>
              <a:defRPr sz="1350"/>
            </a:lvl2pPr>
            <a:lvl3pPr>
              <a:lnSpc>
                <a:spcPct val="100000"/>
              </a:lnSpc>
              <a:spcBef>
                <a:spcPts val="300"/>
              </a:spcBef>
              <a:defRPr sz="1200"/>
            </a:lvl3pPr>
            <a:lvl4pPr marL="808399" indent="-133344">
              <a:lnSpc>
                <a:spcPct val="100000"/>
              </a:lnSpc>
              <a:spcBef>
                <a:spcPts val="300"/>
              </a:spcBef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EFD657C-081B-244B-977B-C089FB58A1D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241096" y="742930"/>
            <a:ext cx="4000331" cy="2000196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375"/>
              </a:spcBef>
              <a:defRPr sz="1500"/>
            </a:lvl1pPr>
            <a:lvl2pPr>
              <a:lnSpc>
                <a:spcPct val="100000"/>
              </a:lnSpc>
              <a:spcBef>
                <a:spcPts val="300"/>
              </a:spcBef>
              <a:defRPr sz="1350"/>
            </a:lvl2pPr>
            <a:lvl3pPr>
              <a:lnSpc>
                <a:spcPct val="100000"/>
              </a:lnSpc>
              <a:spcBef>
                <a:spcPts val="300"/>
              </a:spcBef>
              <a:defRPr sz="1200"/>
            </a:lvl3pPr>
            <a:lvl4pPr marL="808399" indent="-133344">
              <a:lnSpc>
                <a:spcPct val="100000"/>
              </a:lnSpc>
              <a:spcBef>
                <a:spcPts val="300"/>
              </a:spcBef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A7A6DD52-705F-8C4E-BFBD-BE67BF0FB65A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240763" y="2743126"/>
            <a:ext cx="4000331" cy="2000196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375"/>
              </a:spcBef>
              <a:defRPr sz="1500"/>
            </a:lvl1pPr>
            <a:lvl2pPr>
              <a:lnSpc>
                <a:spcPct val="100000"/>
              </a:lnSpc>
              <a:spcBef>
                <a:spcPts val="300"/>
              </a:spcBef>
              <a:defRPr sz="1350"/>
            </a:lvl2pPr>
            <a:lvl3pPr>
              <a:lnSpc>
                <a:spcPct val="100000"/>
              </a:lnSpc>
              <a:spcBef>
                <a:spcPts val="300"/>
              </a:spcBef>
              <a:defRPr sz="1200"/>
            </a:lvl3pPr>
            <a:lvl4pPr marL="808399" indent="-133344">
              <a:lnSpc>
                <a:spcPct val="100000"/>
              </a:lnSpc>
              <a:spcBef>
                <a:spcPts val="300"/>
              </a:spcBef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A3ED5591-6176-CF4B-A32B-DDE9257B1FB2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4241096" y="2743126"/>
            <a:ext cx="4000331" cy="2000196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375"/>
              </a:spcBef>
              <a:defRPr sz="1500"/>
            </a:lvl1pPr>
            <a:lvl2pPr>
              <a:lnSpc>
                <a:spcPct val="100000"/>
              </a:lnSpc>
              <a:spcBef>
                <a:spcPts val="300"/>
              </a:spcBef>
              <a:defRPr sz="1350"/>
            </a:lvl2pPr>
            <a:lvl3pPr>
              <a:lnSpc>
                <a:spcPct val="100000"/>
              </a:lnSpc>
              <a:spcBef>
                <a:spcPts val="300"/>
              </a:spcBef>
              <a:defRPr sz="1200"/>
            </a:lvl3pPr>
            <a:lvl4pPr marL="808399" indent="-133344">
              <a:lnSpc>
                <a:spcPct val="100000"/>
              </a:lnSpc>
              <a:spcBef>
                <a:spcPts val="300"/>
              </a:spcBef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92C3703-F424-8B60-F39C-21AD97BED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9A470E-C584-A4A1-8BE3-D0FEE7902474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 dirty="0"/>
              <a:t>QuantSparse 3D - Bowen Wang, Paul Scheffler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DD1A2-6488-61E8-64DC-5E07F8B192F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68455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492CF-D048-CF47-9D04-62CE98A96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1ECC96-5C3D-1CA7-88A0-A48C5307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QuantSparse 3D - Bowen Wang, Paul Scheffler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98AFC-21DE-CE33-4051-59D40FE7A6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51322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B950E2-5B08-DE4D-85C1-073281664B68}"/>
              </a:ext>
            </a:extLst>
          </p:cNvPr>
          <p:cNvSpPr txBox="1"/>
          <p:nvPr userDrawn="1"/>
        </p:nvSpPr>
        <p:spPr>
          <a:xfrm>
            <a:off x="748937" y="392233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571464"/>
            <a:endParaRPr lang="en-US" sz="1905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683599-52C6-66B6-B195-3B42A9179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QuantSparse 3D - Bowen Wang, Paul Scheffler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986D1-30CD-4299-12D8-EE049F90DC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804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077E-5042-0548-869A-7270756A6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174C9C-B987-0541-A176-A2B2DAD7ED2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376" y="742930"/>
            <a:ext cx="8000663" cy="4143263"/>
          </a:xfrm>
        </p:spPr>
        <p:txBody>
          <a:bodyPr lIns="0"/>
          <a:lstStyle>
            <a:lvl1pPr marL="228589" indent="-228589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400025" indent="-171442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571464" indent="-171442">
              <a:buClrTx/>
              <a:buFont typeface="Arial" panose="020B0604020202020204" pitchFamily="34" charset="0"/>
              <a:buChar char="•"/>
              <a:defRPr sz="1429">
                <a:solidFill>
                  <a:schemeClr val="tx1"/>
                </a:solidFill>
              </a:defRPr>
            </a:lvl3pPr>
            <a:lvl4pPr marL="742903" indent="-171442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914342" indent="-171442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511728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492CF-D048-CF47-9D04-62CE98A96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64078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2956A24-FE4F-CC41-AE52-8BE952BA285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44839" y="284194"/>
            <a:ext cx="8000663" cy="471474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EE65FE-2553-922C-9C05-7425A35329C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QuantSparse 3D - Bowen Wang, Paul Scheffler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1E03E8-F737-F054-80B2-299F72A034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8423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05887B-DECF-1909-0106-C271E1383F76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11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60B9BE-1D26-7346-9AA8-506C5668F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728336-7315-434C-A2F3-4C0D9A3AA4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375" y="742930"/>
            <a:ext cx="4000331" cy="4143263"/>
          </a:xfrm>
        </p:spPr>
        <p:txBody>
          <a:bodyPr lIns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5918503-FD68-0985-DC60-130D6429AF17}"/>
              </a:ext>
            </a:extLst>
          </p:cNvPr>
          <p:cNvGrpSpPr/>
          <p:nvPr userDrawn="1"/>
        </p:nvGrpSpPr>
        <p:grpSpPr>
          <a:xfrm>
            <a:off x="8302281" y="111861"/>
            <a:ext cx="736048" cy="631650"/>
            <a:chOff x="10460009" y="140930"/>
            <a:chExt cx="927344" cy="79580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770F9B2-741C-86BF-4B24-4F75FD9B6DB8}"/>
                </a:ext>
              </a:extLst>
            </p:cNvPr>
            <p:cNvSpPr/>
            <p:nvPr userDrawn="1"/>
          </p:nvSpPr>
          <p:spPr>
            <a:xfrm rot="2700000">
              <a:off x="10475317" y="359629"/>
              <a:ext cx="358403" cy="358403"/>
            </a:xfrm>
            <a:prstGeom prst="roundRect">
              <a:avLst>
                <a:gd name="adj" fmla="val 5238"/>
              </a:avLst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1111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A97EAC4-39EA-2FF4-B3A4-C50D63D1EA52}"/>
                </a:ext>
              </a:extLst>
            </p:cNvPr>
            <p:cNvSpPr/>
            <p:nvPr userDrawn="1"/>
          </p:nvSpPr>
          <p:spPr>
            <a:xfrm rot="2700000">
              <a:off x="10666586" y="217186"/>
              <a:ext cx="643289" cy="643289"/>
            </a:xfrm>
            <a:prstGeom prst="roundRect">
              <a:avLst>
                <a:gd name="adj" fmla="val 5238"/>
              </a:avLst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1111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727814A-F32D-DC8B-CECB-BD209099B5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0460009" y="140930"/>
              <a:ext cx="927344" cy="795801"/>
            </a:xfrm>
            <a:prstGeom prst="rect">
              <a:avLst/>
            </a:prstGeom>
            <a:ln w="66675">
              <a:noFill/>
            </a:ln>
          </p:spPr>
        </p:pic>
      </p:grp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FD6D6212-ED77-0BC8-29BC-26AA6DBF805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00" y="742930"/>
            <a:ext cx="4576558" cy="4143263"/>
          </a:xfrm>
        </p:spPr>
        <p:txBody>
          <a:bodyPr lIns="468000" tIns="252000"/>
          <a:lstStyle>
            <a:lvl1pPr marL="0" indent="0">
              <a:lnSpc>
                <a:spcPts val="794"/>
              </a:lnSpc>
              <a:buNone/>
              <a:defRPr sz="1429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Click to edit code</a:t>
            </a:r>
          </a:p>
        </p:txBody>
      </p:sp>
    </p:spTree>
    <p:extLst>
      <p:ext uri="{BB962C8B-B14F-4D97-AF65-F5344CB8AC3E}">
        <p14:creationId xmlns:p14="http://schemas.microsoft.com/office/powerpoint/2010/main" val="60859986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05887B-DECF-1909-0106-C271E1383F76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11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60B9BE-1D26-7346-9AA8-506C5668F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728336-7315-434C-A2F3-4C0D9A3AA4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375" y="742930"/>
            <a:ext cx="4000331" cy="4143263"/>
          </a:xfrm>
        </p:spPr>
        <p:txBody>
          <a:bodyPr lIns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5918503-FD68-0985-DC60-130D6429AF17}"/>
              </a:ext>
            </a:extLst>
          </p:cNvPr>
          <p:cNvGrpSpPr/>
          <p:nvPr userDrawn="1"/>
        </p:nvGrpSpPr>
        <p:grpSpPr>
          <a:xfrm>
            <a:off x="8302281" y="111861"/>
            <a:ext cx="736048" cy="631650"/>
            <a:chOff x="10460009" y="140930"/>
            <a:chExt cx="927344" cy="79580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770F9B2-741C-86BF-4B24-4F75FD9B6DB8}"/>
                </a:ext>
              </a:extLst>
            </p:cNvPr>
            <p:cNvSpPr/>
            <p:nvPr userDrawn="1"/>
          </p:nvSpPr>
          <p:spPr>
            <a:xfrm rot="2700000">
              <a:off x="10475317" y="359629"/>
              <a:ext cx="358403" cy="358403"/>
            </a:xfrm>
            <a:prstGeom prst="roundRect">
              <a:avLst>
                <a:gd name="adj" fmla="val 5238"/>
              </a:avLst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1111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A97EAC4-39EA-2FF4-B3A4-C50D63D1EA52}"/>
                </a:ext>
              </a:extLst>
            </p:cNvPr>
            <p:cNvSpPr/>
            <p:nvPr userDrawn="1"/>
          </p:nvSpPr>
          <p:spPr>
            <a:xfrm rot="2700000">
              <a:off x="10666586" y="217186"/>
              <a:ext cx="643289" cy="643289"/>
            </a:xfrm>
            <a:prstGeom prst="roundRect">
              <a:avLst>
                <a:gd name="adj" fmla="val 5238"/>
              </a:avLst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1111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727814A-F32D-DC8B-CECB-BD209099B5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0460009" y="140930"/>
              <a:ext cx="927344" cy="795801"/>
            </a:xfrm>
            <a:prstGeom prst="rect">
              <a:avLst/>
            </a:prstGeom>
            <a:ln w="66675">
              <a:noFill/>
            </a:ln>
          </p:spPr>
        </p:pic>
      </p:grp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FD6D6212-ED77-0BC8-29BC-26AA6DBF805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00" y="742930"/>
            <a:ext cx="4576558" cy="4143263"/>
          </a:xfrm>
        </p:spPr>
        <p:txBody>
          <a:bodyPr lIns="468000" tIns="252000"/>
          <a:lstStyle>
            <a:lvl1pPr marL="0" indent="0">
              <a:lnSpc>
                <a:spcPts val="794"/>
              </a:lnSpc>
              <a:buNone/>
              <a:defRPr sz="1429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Click to edit code</a:t>
            </a:r>
          </a:p>
        </p:txBody>
      </p:sp>
    </p:spTree>
    <p:extLst>
      <p:ext uri="{BB962C8B-B14F-4D97-AF65-F5344CB8AC3E}">
        <p14:creationId xmlns:p14="http://schemas.microsoft.com/office/powerpoint/2010/main" val="38137312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6228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1070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+ Q&amp;A">
    <p:bg>
      <p:bgPr>
        <a:solidFill>
          <a:srgbClr val="B4B4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8150BE-61A2-B1E2-756A-7134BE7E136A}"/>
              </a:ext>
            </a:extLst>
          </p:cNvPr>
          <p:cNvSpPr txBox="1"/>
          <p:nvPr userDrawn="1"/>
        </p:nvSpPr>
        <p:spPr>
          <a:xfrm>
            <a:off x="1532190" y="1567205"/>
            <a:ext cx="2474926" cy="67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10" b="0" i="0" u="none" dirty="0">
                <a:solidFill>
                  <a:schemeClr val="bg2"/>
                </a:solidFill>
                <a:latin typeface="+mj-lt"/>
                <a:ea typeface="Roboto Condensed" panose="02000000000000000000" pitchFamily="2" charset="0"/>
                <a:cs typeface="Arial Narrow" panose="020B0604020202020204" pitchFamily="34" charset="0"/>
              </a:rPr>
              <a:t>Thank you!</a:t>
            </a:r>
          </a:p>
        </p:txBody>
      </p:sp>
      <p:sp>
        <p:nvSpPr>
          <p:cNvPr id="7" name="Google Shape;1096;p28">
            <a:extLst>
              <a:ext uri="{FF2B5EF4-FFF2-40B4-BE49-F238E27FC236}">
                <a16:creationId xmlns:a16="http://schemas.microsoft.com/office/drawing/2014/main" id="{9EB57577-2B72-4910-D401-BBB6EDA09B5E}"/>
              </a:ext>
            </a:extLst>
          </p:cNvPr>
          <p:cNvSpPr/>
          <p:nvPr userDrawn="1"/>
        </p:nvSpPr>
        <p:spPr>
          <a:xfrm>
            <a:off x="5152842" y="1180109"/>
            <a:ext cx="2574968" cy="2575008"/>
          </a:xfrm>
          <a:custGeom>
            <a:avLst/>
            <a:gdLst/>
            <a:ahLst/>
            <a:cxnLst/>
            <a:rect l="l" t="t" r="r" b="b"/>
            <a:pathLst>
              <a:path w="158750" h="158750" extrusionOk="0">
                <a:moveTo>
                  <a:pt x="8255" y="0"/>
                </a:moveTo>
                <a:cubicBezTo>
                  <a:pt x="3810" y="0"/>
                  <a:pt x="0" y="3810"/>
                  <a:pt x="0" y="8255"/>
                </a:cubicBezTo>
                <a:lnTo>
                  <a:pt x="0" y="119380"/>
                </a:lnTo>
                <a:lnTo>
                  <a:pt x="31750" y="87630"/>
                </a:lnTo>
                <a:lnTo>
                  <a:pt x="111125" y="87630"/>
                </a:lnTo>
                <a:cubicBezTo>
                  <a:pt x="115570" y="87630"/>
                  <a:pt x="119380" y="83820"/>
                  <a:pt x="119380" y="79375"/>
                </a:cubicBezTo>
                <a:lnTo>
                  <a:pt x="119380" y="8255"/>
                </a:lnTo>
                <a:cubicBezTo>
                  <a:pt x="119380" y="3810"/>
                  <a:pt x="115570" y="0"/>
                  <a:pt x="111125" y="0"/>
                </a:cubicBezTo>
                <a:close/>
                <a:moveTo>
                  <a:pt x="135255" y="31750"/>
                </a:moveTo>
                <a:lnTo>
                  <a:pt x="135255" y="103505"/>
                </a:lnTo>
                <a:lnTo>
                  <a:pt x="31750" y="103505"/>
                </a:lnTo>
                <a:lnTo>
                  <a:pt x="31750" y="119380"/>
                </a:lnTo>
                <a:cubicBezTo>
                  <a:pt x="31750" y="123190"/>
                  <a:pt x="35560" y="127000"/>
                  <a:pt x="40005" y="127000"/>
                </a:cubicBezTo>
                <a:lnTo>
                  <a:pt x="127000" y="127000"/>
                </a:lnTo>
                <a:lnTo>
                  <a:pt x="158750" y="158750"/>
                </a:lnTo>
                <a:lnTo>
                  <a:pt x="158750" y="40005"/>
                </a:lnTo>
                <a:cubicBezTo>
                  <a:pt x="158750" y="35560"/>
                  <a:pt x="154940" y="31750"/>
                  <a:pt x="151130" y="3175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72566" tIns="72566" rIns="72566" bIns="7256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1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AD5AEE-A9BE-AED9-1997-707BCB05F17E}"/>
              </a:ext>
            </a:extLst>
          </p:cNvPr>
          <p:cNvSpPr txBox="1"/>
          <p:nvPr userDrawn="1"/>
        </p:nvSpPr>
        <p:spPr>
          <a:xfrm>
            <a:off x="5545462" y="1591634"/>
            <a:ext cx="1160551" cy="629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92" b="1" i="0" u="none" dirty="0">
                <a:solidFill>
                  <a:srgbClr val="B4B4B6"/>
                </a:solidFill>
                <a:latin typeface="+mj-lt"/>
                <a:ea typeface="Roboto Condensed" panose="02000000000000000000" pitchFamily="2" charset="0"/>
                <a:cs typeface="Arial Narrow" panose="020B0604020202020204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889537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35.xml"/><Relationship Id="rId21" Type="http://schemas.openxmlformats.org/officeDocument/2006/relationships/image" Target="../media/image10.png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image" Target="../media/image12.png"/><Relationship Id="rId10" Type="http://schemas.openxmlformats.org/officeDocument/2006/relationships/slideLayout" Target="../slideLayouts/slideLayout42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image" Target="../media/image11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 rot="-5400000">
            <a:off x="8255518" y="5"/>
            <a:ext cx="888498" cy="888486"/>
          </a:xfrm>
          <a:prstGeom prst="triangle">
            <a:avLst>
              <a:gd name="adj" fmla="val 100000"/>
            </a:avLst>
          </a:prstGeom>
          <a:solidFill>
            <a:srgbClr val="16863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  <a:defRPr sz="29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237378" y="743510"/>
            <a:ext cx="8000672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marR="0" lvl="0" indent="-3365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/>
          <p:nvPr/>
        </p:nvSpPr>
        <p:spPr>
          <a:xfrm>
            <a:off x="5613176" y="372158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5" name="Google Shape;55;p13"/>
          <p:cNvSpPr/>
          <p:nvPr/>
        </p:nvSpPr>
        <p:spPr>
          <a:xfrm rot="2700024">
            <a:off x="8314439" y="285449"/>
            <a:ext cx="284473" cy="284473"/>
          </a:xfrm>
          <a:prstGeom prst="roundRect">
            <a:avLst>
              <a:gd name="adj" fmla="val 523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6" name="Google Shape;56;p13"/>
          <p:cNvSpPr/>
          <p:nvPr/>
        </p:nvSpPr>
        <p:spPr>
          <a:xfrm rot="2700024">
            <a:off x="8466252" y="172389"/>
            <a:ext cx="510593" cy="510593"/>
          </a:xfrm>
          <a:prstGeom prst="roundRect">
            <a:avLst>
              <a:gd name="adj" fmla="val 523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2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02290" y="111860"/>
            <a:ext cx="736049" cy="631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2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7378" y="4887852"/>
            <a:ext cx="877914" cy="146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13"/>
          <p:cNvGrpSpPr/>
          <p:nvPr/>
        </p:nvGrpSpPr>
        <p:grpSpPr>
          <a:xfrm>
            <a:off x="1218693" y="4855937"/>
            <a:ext cx="1063846" cy="230074"/>
            <a:chOff x="3645356" y="188193"/>
            <a:chExt cx="5677387" cy="1227805"/>
          </a:xfrm>
        </p:grpSpPr>
        <p:pic>
          <p:nvPicPr>
            <p:cNvPr id="60" name="Google Shape;60;p13"/>
            <p:cNvPicPr preferRelativeResize="0"/>
            <p:nvPr/>
          </p:nvPicPr>
          <p:blipFill rotWithShape="1">
            <a:blip r:embed="rId25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667" r="25422" b="25369"/>
            <a:stretch/>
          </p:blipFill>
          <p:spPr>
            <a:xfrm>
              <a:off x="3645356" y="188193"/>
              <a:ext cx="1265256" cy="1227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13"/>
            <p:cNvPicPr preferRelativeResize="0"/>
            <p:nvPr/>
          </p:nvPicPr>
          <p:blipFill rotWithShape="1">
            <a:blip r:embed="rId25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80435"/>
            <a:stretch/>
          </p:blipFill>
          <p:spPr>
            <a:xfrm>
              <a:off x="5015386" y="482548"/>
              <a:ext cx="4307357" cy="5359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" name="Google Shape;62;p13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99" r:id="rId19"/>
    <p:sldLayoutId id="2147483700" r:id="rId20"/>
    <p:sldLayoutId id="2147483701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1A68F4BE-4FA3-A584-7D5F-A0B5C00AA917}"/>
              </a:ext>
            </a:extLst>
          </p:cNvPr>
          <p:cNvSpPr/>
          <p:nvPr userDrawn="1"/>
        </p:nvSpPr>
        <p:spPr>
          <a:xfrm rot="16200000">
            <a:off x="8255509" y="5"/>
            <a:ext cx="888498" cy="888485"/>
          </a:xfrm>
          <a:prstGeom prst="triangle">
            <a:avLst>
              <a:gd name="adj" fmla="val 100000"/>
            </a:avLst>
          </a:prstGeom>
          <a:solidFill>
            <a:srgbClr val="1686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11" b="1" i="0" cap="none" spc="0" noProof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7378" y="135245"/>
            <a:ext cx="8000661" cy="492787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377" y="743510"/>
            <a:ext cx="8000663" cy="4143263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/>
          <a:p>
            <a:pPr lvl="0"/>
            <a:r>
              <a:rPr lang="en-US" noProof="0" dirty="0"/>
              <a:t>First line of text</a:t>
            </a:r>
          </a:p>
          <a:p>
            <a:pPr lvl="1"/>
            <a:r>
              <a:rPr lang="en-US" noProof="0" dirty="0"/>
              <a:t>Subtitle</a:t>
            </a:r>
          </a:p>
          <a:p>
            <a:pPr lvl="2"/>
            <a:r>
              <a:rPr lang="en-US" noProof="0" dirty="0"/>
              <a:t>Sub-subtitle</a:t>
            </a:r>
          </a:p>
          <a:p>
            <a:pPr lvl="3"/>
            <a:r>
              <a:rPr lang="en-US" noProof="0" dirty="0"/>
              <a:t>This level should not be used</a:t>
            </a:r>
          </a:p>
          <a:p>
            <a:pPr lvl="4"/>
            <a:r>
              <a:rPr lang="en-US" noProof="0" dirty="0"/>
              <a:t>This level should not be used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254CD-0FE2-BE4E-B26C-04DE1C684BCF}"/>
              </a:ext>
            </a:extLst>
          </p:cNvPr>
          <p:cNvSpPr txBox="1"/>
          <p:nvPr userDrawn="1"/>
        </p:nvSpPr>
        <p:spPr>
          <a:xfrm>
            <a:off x="5613169" y="372158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571464"/>
            <a:endParaRPr lang="en-US" sz="1905" b="0" i="0" noProof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3039F93-7DF2-60D6-16FF-CF97CC82260A}"/>
              </a:ext>
            </a:extLst>
          </p:cNvPr>
          <p:cNvSpPr/>
          <p:nvPr userDrawn="1"/>
        </p:nvSpPr>
        <p:spPr>
          <a:xfrm rot="2700000">
            <a:off x="8314429" y="285451"/>
            <a:ext cx="284475" cy="284470"/>
          </a:xfrm>
          <a:prstGeom prst="roundRect">
            <a:avLst>
              <a:gd name="adj" fmla="val 5238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11" b="1" i="0" cap="none" spc="0" noProof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9CDF760-B7EB-2325-77A0-22D2F750C836}"/>
              </a:ext>
            </a:extLst>
          </p:cNvPr>
          <p:cNvSpPr/>
          <p:nvPr userDrawn="1"/>
        </p:nvSpPr>
        <p:spPr>
          <a:xfrm rot="2700000">
            <a:off x="8466240" y="172391"/>
            <a:ext cx="510597" cy="510589"/>
          </a:xfrm>
          <a:prstGeom prst="roundRect">
            <a:avLst>
              <a:gd name="adj" fmla="val 5238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11" b="1" i="0" cap="none" spc="0" noProof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7EA5A80-7EE5-E82F-A70F-F148FEF32070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8302281" y="111861"/>
            <a:ext cx="736048" cy="631650"/>
          </a:xfrm>
          <a:prstGeom prst="rect">
            <a:avLst/>
          </a:prstGeom>
          <a:ln w="66675">
            <a:noFill/>
          </a:ln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CE150080-BAE7-649E-4121-028FCE97E94A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37378" y="4887852"/>
            <a:ext cx="877913" cy="14632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E131B79E-8CB6-5631-3915-CC4CDC568AD6}"/>
              </a:ext>
            </a:extLst>
          </p:cNvPr>
          <p:cNvGrpSpPr/>
          <p:nvPr userDrawn="1"/>
        </p:nvGrpSpPr>
        <p:grpSpPr>
          <a:xfrm>
            <a:off x="1218691" y="4855937"/>
            <a:ext cx="1063845" cy="230074"/>
            <a:chOff x="3645356" y="188193"/>
            <a:chExt cx="5677387" cy="1227805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FF2B1B9-AABB-9441-96A8-CE0074DD28E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3"/>
            <a:srcRect l="25668" r="25422" b="25369"/>
            <a:stretch/>
          </p:blipFill>
          <p:spPr>
            <a:xfrm>
              <a:off x="3645356" y="188193"/>
              <a:ext cx="1265256" cy="12278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0E9E285-4AAB-8031-4F60-6404016D57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3"/>
            <a:srcRect t="80435"/>
            <a:stretch/>
          </p:blipFill>
          <p:spPr>
            <a:xfrm>
              <a:off x="5015386" y="482548"/>
              <a:ext cx="4307357" cy="535960"/>
            </a:xfrm>
            <a:prstGeom prst="rect">
              <a:avLst/>
            </a:prstGeom>
          </p:spPr>
        </p:pic>
      </p:grpSp>
      <p:sp>
        <p:nvSpPr>
          <p:cNvPr id="4" name="Date Placeholder 12">
            <a:extLst>
              <a:ext uri="{FF2B5EF4-FFF2-40B4-BE49-F238E27FC236}">
                <a16:creationId xmlns:a16="http://schemas.microsoft.com/office/drawing/2014/main" id="{B8319E33-4883-AE4B-34D5-D48A9C68F7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782696" y="4871789"/>
            <a:ext cx="5429020" cy="2285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2">
                <a:solidFill>
                  <a:schemeClr val="tx1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QuantSparse 3D - Bowen Wang, Paul Scheffler</a:t>
            </a:r>
          </a:p>
        </p:txBody>
      </p:sp>
      <p:sp>
        <p:nvSpPr>
          <p:cNvPr id="5" name="Slide Number Placeholder 13">
            <a:extLst>
              <a:ext uri="{FF2B5EF4-FFF2-40B4-BE49-F238E27FC236}">
                <a16:creationId xmlns:a16="http://schemas.microsoft.com/office/drawing/2014/main" id="{E9C8C412-C6D2-5E89-86AA-4DBE57662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59781" y="4871177"/>
            <a:ext cx="428607" cy="2285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2">
                <a:solidFill>
                  <a:schemeClr val="tx1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defRPr>
            </a:lvl1pPr>
          </a:lstStyle>
          <a:p>
            <a:fld id="{33867F2A-E750-44E7-A740-D3E09DF683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417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hf hdr="0" ftr="0"/>
  <p:txStyles>
    <p:titleStyle>
      <a:lvl1pPr algn="l" defTabSz="685770" rtl="0" eaLnBrk="1" latinLnBrk="0" hangingPunct="1">
        <a:lnSpc>
          <a:spcPct val="90000"/>
        </a:lnSpc>
        <a:spcBef>
          <a:spcPct val="0"/>
        </a:spcBef>
        <a:buNone/>
        <a:defRPr sz="2857" b="0" i="0" kern="1200" spc="-79" baseline="0">
          <a:ln w="15875" cmpd="sng">
            <a:noFill/>
            <a:round/>
          </a:ln>
          <a:solidFill>
            <a:schemeClr val="accent3"/>
          </a:solidFill>
          <a:latin typeface="+mj-lt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589" indent="-228589" algn="l" defTabSz="571464" rtl="0" eaLnBrk="1" latinLnBrk="0" hangingPunct="1">
        <a:lnSpc>
          <a:spcPct val="100000"/>
        </a:lnSpc>
        <a:spcBef>
          <a:spcPts val="952"/>
        </a:spcBef>
        <a:buClr>
          <a:schemeClr val="tx1"/>
        </a:buClr>
        <a:buSzPct val="90000"/>
        <a:buFont typeface="Arial" panose="020B0604020202020204" pitchFamily="34" charset="0"/>
        <a:buChar char="•"/>
        <a:defRPr sz="1905" b="1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1pPr>
      <a:lvl2pPr marL="400025" indent="-171442" algn="l" defTabSz="571464" rtl="0" eaLnBrk="1" latinLnBrk="0" hangingPunct="1">
        <a:lnSpc>
          <a:spcPct val="100000"/>
        </a:lnSpc>
        <a:spcBef>
          <a:spcPts val="476"/>
        </a:spcBef>
        <a:buClr>
          <a:schemeClr val="tx1"/>
        </a:buClr>
        <a:buSzPct val="90000"/>
        <a:buFont typeface="Arial" panose="020B0604020202020204" pitchFamily="34" charset="0"/>
        <a:buChar char="•"/>
        <a:defRPr sz="1587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2pPr>
      <a:lvl3pPr marL="571464" indent="-171442" algn="l" defTabSz="685770" rtl="0" eaLnBrk="1" latinLnBrk="0" hangingPunct="1">
        <a:lnSpc>
          <a:spcPct val="100000"/>
        </a:lnSpc>
        <a:spcBef>
          <a:spcPts val="476"/>
        </a:spcBef>
        <a:buClr>
          <a:schemeClr val="tx1"/>
        </a:buClr>
        <a:buSzPct val="90000"/>
        <a:buFont typeface="Arial" panose="020B0604020202020204" pitchFamily="34" charset="0"/>
        <a:buChar char="•"/>
        <a:defRPr sz="1429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3pPr>
      <a:lvl4pPr marL="742903" indent="-171442" algn="l" defTabSz="685770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SzPct val="90000"/>
        <a:buFont typeface="Arial" panose="020B0604020202020204" pitchFamily="34" charset="0"/>
        <a:buChar char="•"/>
        <a:defRPr sz="952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4pPr>
      <a:lvl5pPr marL="914342" indent="-171442" algn="l" defTabSz="685770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SzPct val="90000"/>
        <a:buFont typeface="Arial" panose="020B0604020202020204" pitchFamily="34" charset="0"/>
        <a:buChar char="•"/>
        <a:defRPr sz="873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5pPr>
      <a:lvl6pPr marL="1885868" indent="-171442" algn="l" defTabSz="68577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52" indent="-171442" algn="l" defTabSz="68577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37" indent="-171442" algn="l" defTabSz="68577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22" indent="-171442" algn="l" defTabSz="68577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5" algn="l" defTabSz="68577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0" algn="l" defTabSz="68577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55" algn="l" defTabSz="68577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40" algn="l" defTabSz="68577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25" algn="l" defTabSz="68577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10" algn="l" defTabSz="68577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95" algn="l" defTabSz="68577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80" algn="l" defTabSz="68577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1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7.png"/><Relationship Id="rId5" Type="http://schemas.openxmlformats.org/officeDocument/2006/relationships/image" Target="../media/image20.jpeg"/><Relationship Id="rId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8.png"/><Relationship Id="rId5" Type="http://schemas.openxmlformats.org/officeDocument/2006/relationships/image" Target="../media/image20.jpeg"/><Relationship Id="rId4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8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>
            <a:spLocks noGrp="1"/>
          </p:cNvSpPr>
          <p:nvPr>
            <p:ph type="subTitle" idx="1"/>
          </p:nvPr>
        </p:nvSpPr>
        <p:spPr>
          <a:xfrm>
            <a:off x="286116" y="2364675"/>
            <a:ext cx="4571811" cy="28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"/>
              <a:t>Integrated Systems Laboratory (ETH Zürich)</a:t>
            </a:r>
            <a:endParaRPr/>
          </a:p>
        </p:txBody>
      </p:sp>
      <p:sp>
        <p:nvSpPr>
          <p:cNvPr id="182" name="Google Shape;182;p32"/>
          <p:cNvSpPr txBox="1">
            <a:spLocks noGrp="1"/>
          </p:cNvSpPr>
          <p:nvPr>
            <p:ph type="title"/>
          </p:nvPr>
        </p:nvSpPr>
        <p:spPr>
          <a:xfrm>
            <a:off x="286116" y="1382921"/>
            <a:ext cx="8000670" cy="8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</a:pPr>
            <a:r>
              <a:rPr lang="en" dirty="0"/>
              <a:t>QuantSparse 3D </a:t>
            </a:r>
            <a:r>
              <a:rPr lang="en-US" dirty="0"/>
              <a:t>Stage Report</a:t>
            </a:r>
            <a:endParaRPr dirty="0"/>
          </a:p>
        </p:txBody>
      </p:sp>
      <p:sp>
        <p:nvSpPr>
          <p:cNvPr id="183" name="Google Shape;183;p32"/>
          <p:cNvSpPr txBox="1">
            <a:spLocks noGrp="1"/>
          </p:cNvSpPr>
          <p:nvPr>
            <p:ph type="body" idx="2"/>
          </p:nvPr>
        </p:nvSpPr>
        <p:spPr>
          <a:xfrm>
            <a:off x="286116" y="2952542"/>
            <a:ext cx="4571811" cy="128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solidFill>
                  <a:srgbClr val="168638"/>
                </a:solidFill>
                <a:latin typeface="Calibri"/>
                <a:ea typeface="Calibri"/>
                <a:cs typeface="Calibri"/>
                <a:sym typeface="Calibri"/>
              </a:rPr>
              <a:t>Bowen Wang</a:t>
            </a:r>
            <a:r>
              <a:rPr lang="en">
                <a:solidFill>
                  <a:srgbClr val="168638"/>
                </a:solidFill>
              </a:rPr>
              <a:t>          </a:t>
            </a:r>
            <a:r>
              <a:rPr lang="en">
                <a:solidFill>
                  <a:srgbClr val="000000"/>
                </a:solidFill>
              </a:rPr>
              <a:t>bowwang@iis.ee.ethz.ch</a:t>
            </a:r>
            <a:br>
              <a:rPr lang="en" b="1">
                <a:latin typeface="Calibri"/>
                <a:ea typeface="Calibri"/>
                <a:cs typeface="Calibri"/>
                <a:sym typeface="Calibri"/>
              </a:rPr>
            </a:br>
            <a:r>
              <a:rPr lang="en" b="1">
                <a:latin typeface="Calibri"/>
                <a:ea typeface="Calibri"/>
                <a:cs typeface="Calibri"/>
                <a:sym typeface="Calibri"/>
              </a:rPr>
              <a:t>Paul Scheffler</a:t>
            </a:r>
            <a:r>
              <a:rPr lang="en"/>
              <a:t>         </a:t>
            </a:r>
            <a:r>
              <a:rPr lang="en">
                <a:solidFill>
                  <a:schemeClr val="dk1"/>
                </a:solidFill>
              </a:rPr>
              <a:t>paulsc@iis.ee.ethz.ch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Luca Benini</a:t>
            </a:r>
            <a:r>
              <a:rPr lang="en" b="1"/>
              <a:t>             </a:t>
            </a:r>
            <a:r>
              <a:rPr lang="en">
                <a:solidFill>
                  <a:schemeClr val="dk1"/>
                </a:solidFill>
              </a:rPr>
              <a:t>lbenini@iis.ee.ethz.ch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4" name="Google Shape;184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72575" tIns="36275" rIns="72575" bIns="36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1ADF1-BAB3-9954-C4D6-3AC6239CB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A0DC5-5FA1-58BF-CE22-0D12F2A42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Quant</a:t>
            </a:r>
            <a:r>
              <a:rPr lang="en-US" altLang="zh-CN" sz="2400" b="1" dirty="0"/>
              <a:t>Sparse</a:t>
            </a:r>
            <a:r>
              <a:rPr lang="en-US" altLang="zh-CN" sz="2400" dirty="0"/>
              <a:t>3D: Model Pruning</a:t>
            </a:r>
            <a:endParaRPr lang="en-US" sz="2400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8E244E-6875-68EF-9C72-1CB6C3F20A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10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1C7E5E1-B679-8518-3093-8EDF2296EDBA}"/>
              </a:ext>
            </a:extLst>
          </p:cNvPr>
          <p:cNvSpPr txBox="1"/>
          <p:nvPr/>
        </p:nvSpPr>
        <p:spPr>
          <a:xfrm>
            <a:off x="5186050" y="49257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7C1D7D5A-FEB4-D1DF-A4BF-DECC7801A4E4}"/>
              </a:ext>
            </a:extLst>
          </p:cNvPr>
          <p:cNvSpPr txBox="1">
            <a:spLocks/>
          </p:cNvSpPr>
          <p:nvPr/>
        </p:nvSpPr>
        <p:spPr>
          <a:xfrm>
            <a:off x="473846" y="4205204"/>
            <a:ext cx="8196308" cy="600260"/>
          </a:xfrm>
          <a:prstGeom prst="rect">
            <a:avLst/>
          </a:prstGeom>
          <a:solidFill>
            <a:schemeClr val="accent2">
              <a:lumMod val="20000"/>
              <a:lumOff val="80000"/>
              <a:alpha val="82885"/>
            </a:schemeClr>
          </a:solidFill>
        </p:spPr>
        <p:txBody>
          <a:bodyPr vert="horz" lIns="0" tIns="46800" rIns="0" bIns="45720" rtlCol="0" anchor="ctr">
            <a:noAutofit/>
          </a:bodyPr>
          <a:lstStyle>
            <a:lvl1pPr marL="288290" indent="-288290" algn="l" defTabSz="72009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1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190" indent="-215900" algn="l" defTabSz="72009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90" indent="-215900" algn="l" defTabSz="864235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5990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1890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1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7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205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0" lvl="1" indent="0" algn="ctr">
              <a:buNone/>
            </a:pPr>
            <a:r>
              <a:rPr lang="en-US" sz="1600" i="1" dirty="0">
                <a:solidFill>
                  <a:schemeClr val="accent2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Coarse-grained pruning reduces macro-level workload, but compute kernels stay dense</a:t>
            </a:r>
            <a:br>
              <a:rPr lang="en-US" sz="1600" i="1" dirty="0">
                <a:solidFill>
                  <a:schemeClr val="accent2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</a:br>
            <a:r>
              <a:rPr lang="en-US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Handled at graph/compiler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4A47D81-8E0D-0D28-587E-3D063A15D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865" y="811422"/>
            <a:ext cx="5234123" cy="3210392"/>
          </a:xfrm>
        </p:spPr>
        <p:txBody>
          <a:bodyPr/>
          <a:lstStyle/>
          <a:p>
            <a:r>
              <a:rPr lang="en-US" sz="1600" b="0" i="1" dirty="0">
                <a:solidFill>
                  <a:schemeClr val="accent2"/>
                </a:solidFill>
              </a:rPr>
              <a:t>Large building blocks are removed; computation remains dense inside each kept block</a:t>
            </a:r>
          </a:p>
          <a:p>
            <a:r>
              <a:rPr lang="en-US" sz="1600" dirty="0"/>
              <a:t>Mixture-of-Expert (</a:t>
            </a:r>
            <a:r>
              <a:rPr lang="en-US" sz="1600" dirty="0" err="1"/>
              <a:t>MoE</a:t>
            </a:r>
            <a:r>
              <a:rPr lang="en-US" sz="1600" dirty="0"/>
              <a:t>) Models </a:t>
            </a:r>
          </a:p>
          <a:p>
            <a:pPr lvl="1"/>
            <a:r>
              <a:rPr lang="en-US" altLang="zh-CN" sz="1400" b="1" dirty="0">
                <a:sym typeface="Wingdings" pitchFamily="2" charset="2"/>
              </a:rPr>
              <a:t>Pruning removes entire experts</a:t>
            </a:r>
            <a:r>
              <a:rPr lang="en-US" altLang="zh-CN" sz="1400" dirty="0">
                <a:sym typeface="Wingdings" pitchFamily="2" charset="2"/>
              </a:rPr>
              <a:t>, keeping only a small subset active per token</a:t>
            </a:r>
          </a:p>
          <a:p>
            <a:pPr lvl="1"/>
            <a:r>
              <a:rPr lang="en-US" altLang="zh-CN" sz="1400" dirty="0">
                <a:sym typeface="Wingdings" pitchFamily="2" charset="2"/>
              </a:rPr>
              <a:t>Requires compiler/runtime support to schedule experts</a:t>
            </a:r>
          </a:p>
          <a:p>
            <a:r>
              <a:rPr lang="en-US" altLang="zh-CN" sz="1600" dirty="0">
                <a:sym typeface="Wingdings" pitchFamily="2" charset="2"/>
              </a:rPr>
              <a:t>Layer dropping / block-level pruning</a:t>
            </a:r>
          </a:p>
          <a:p>
            <a:pPr lvl="1"/>
            <a:r>
              <a:rPr lang="en-US" altLang="zh-CN" sz="1400" dirty="0">
                <a:sym typeface="Wingdings" pitchFamily="2" charset="2"/>
              </a:rPr>
              <a:t>Remove attention blocks, MLP blocks, or entire layers</a:t>
            </a:r>
          </a:p>
          <a:p>
            <a:r>
              <a:rPr lang="en-US" altLang="zh-CN" sz="1600" dirty="0">
                <a:sym typeface="Wingdings" pitchFamily="2" charset="2"/>
              </a:rPr>
              <a:t>Token pruning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sym typeface="Wingdings" pitchFamily="2" charset="2"/>
              </a:rPr>
              <a:t>Reduces sequence length but does not change PE datapath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7223952-D6FE-CF32-6788-C2CE59151A77}"/>
              </a:ext>
            </a:extLst>
          </p:cNvPr>
          <p:cNvSpPr txBox="1">
            <a:spLocks/>
          </p:cNvSpPr>
          <p:nvPr/>
        </p:nvSpPr>
        <p:spPr>
          <a:xfrm>
            <a:off x="237378" y="562643"/>
            <a:ext cx="8000670" cy="29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  <a:defRPr sz="29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1800" dirty="0"/>
              <a:t>Coarse-Grained Sparsification</a:t>
            </a:r>
            <a:endParaRPr lang="en-US" sz="1800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Google Shape;210;p35">
            <a:extLst>
              <a:ext uri="{FF2B5EF4-FFF2-40B4-BE49-F238E27FC236}">
                <a16:creationId xmlns:a16="http://schemas.microsoft.com/office/drawing/2014/main" id="{C76F635B-E239-9DC6-F59D-BB0EA6E8D1C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15321" y="742925"/>
            <a:ext cx="3038228" cy="17263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" name="Google Shape;212;p35">
            <a:extLst>
              <a:ext uri="{FF2B5EF4-FFF2-40B4-BE49-F238E27FC236}">
                <a16:creationId xmlns:a16="http://schemas.microsoft.com/office/drawing/2014/main" id="{B77F41FC-5FA1-0765-6332-3788FE9C859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5321" y="2674178"/>
            <a:ext cx="3038228" cy="130515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084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5C2DE-8F24-99E2-5CFE-5D8F8855F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63C9B-191C-3DD7-292C-F51BF723D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Quant</a:t>
            </a:r>
            <a:r>
              <a:rPr lang="en-US" altLang="zh-CN" sz="2400" b="1" dirty="0"/>
              <a:t>Sparse</a:t>
            </a:r>
            <a:r>
              <a:rPr lang="en-US" altLang="zh-CN" sz="2400" dirty="0"/>
              <a:t>3D: Model Pruning</a:t>
            </a:r>
            <a:endParaRPr lang="en-US" sz="2400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D1116-0B65-F992-82CC-ECFAD550F4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11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E8E43E5-60C6-52E0-D84C-4A03F6B90C5E}"/>
              </a:ext>
            </a:extLst>
          </p:cNvPr>
          <p:cNvSpPr txBox="1"/>
          <p:nvPr/>
        </p:nvSpPr>
        <p:spPr>
          <a:xfrm>
            <a:off x="5186050" y="49257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9F2D8FE-39A1-78C3-5F3A-A278E5BC645D}"/>
              </a:ext>
            </a:extLst>
          </p:cNvPr>
          <p:cNvSpPr txBox="1">
            <a:spLocks/>
          </p:cNvSpPr>
          <p:nvPr/>
        </p:nvSpPr>
        <p:spPr>
          <a:xfrm>
            <a:off x="473846" y="4205204"/>
            <a:ext cx="8196308" cy="600260"/>
          </a:xfrm>
          <a:prstGeom prst="rect">
            <a:avLst/>
          </a:prstGeom>
          <a:solidFill>
            <a:schemeClr val="accent2">
              <a:lumMod val="20000"/>
              <a:lumOff val="80000"/>
              <a:alpha val="82885"/>
            </a:schemeClr>
          </a:solidFill>
        </p:spPr>
        <p:txBody>
          <a:bodyPr vert="horz" lIns="0" tIns="46800" rIns="0" bIns="45720" rtlCol="0" anchor="ctr">
            <a:noAutofit/>
          </a:bodyPr>
          <a:lstStyle>
            <a:lvl1pPr marL="288290" indent="-288290" algn="l" defTabSz="72009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1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190" indent="-215900" algn="l" defTabSz="72009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90" indent="-215900" algn="l" defTabSz="864235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5990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1890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1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7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205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0" lvl="1" indent="0" algn="ctr">
              <a:buNone/>
            </a:pPr>
            <a:r>
              <a:rPr lang="en-US" sz="1600" i="1" dirty="0">
                <a:solidFill>
                  <a:schemeClr val="accent2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Fine-grained pruning dictates </a:t>
            </a:r>
            <a:r>
              <a:rPr lang="en-US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hardware</a:t>
            </a:r>
            <a:r>
              <a:rPr lang="en-US" sz="1600" i="1" dirty="0">
                <a:solidFill>
                  <a:schemeClr val="accent2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 </a:t>
            </a:r>
            <a:r>
              <a:rPr lang="en-US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datapath</a:t>
            </a:r>
            <a:r>
              <a:rPr lang="en-US" sz="1600" i="1" dirty="0">
                <a:solidFill>
                  <a:schemeClr val="accent2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 changes, </a:t>
            </a:r>
            <a:br>
              <a:rPr lang="en-US" sz="1600" i="1" dirty="0">
                <a:solidFill>
                  <a:schemeClr val="accent2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</a:br>
            <a:r>
              <a:rPr lang="en-US" sz="1600" i="1" dirty="0">
                <a:solidFill>
                  <a:schemeClr val="accent2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specialized sparse-matmul </a:t>
            </a:r>
            <a:r>
              <a:rPr lang="en-US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units</a:t>
            </a:r>
            <a:r>
              <a:rPr lang="en-US" sz="1600" i="1" dirty="0">
                <a:solidFill>
                  <a:schemeClr val="accent2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, and dedicated </a:t>
            </a:r>
            <a:r>
              <a:rPr lang="en-US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memory</a:t>
            </a:r>
            <a:r>
              <a:rPr lang="en-US" sz="1600" i="1" dirty="0">
                <a:solidFill>
                  <a:schemeClr val="accent2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 operations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E71F763-C7F7-28D8-1370-650F52620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503" y="853900"/>
            <a:ext cx="5069663" cy="3210392"/>
          </a:xfrm>
        </p:spPr>
        <p:txBody>
          <a:bodyPr/>
          <a:lstStyle/>
          <a:p>
            <a:r>
              <a:rPr lang="en-US" sz="1600" b="0" i="1" dirty="0">
                <a:solidFill>
                  <a:schemeClr val="accent2"/>
                </a:solidFill>
              </a:rPr>
              <a:t>Individual elements or small groups are removed</a:t>
            </a:r>
          </a:p>
          <a:p>
            <a:r>
              <a:rPr lang="en-US" sz="1600" dirty="0"/>
              <a:t>Weight Pruning</a:t>
            </a:r>
          </a:p>
          <a:p>
            <a:pPr lvl="1"/>
            <a:r>
              <a:rPr lang="en-US" altLang="zh-CN" sz="1400" b="1" dirty="0">
                <a:sym typeface="Wingdings" pitchFamily="2" charset="2"/>
              </a:rPr>
              <a:t>Structured</a:t>
            </a:r>
            <a:r>
              <a:rPr lang="en-US" altLang="zh-CN" sz="1400" dirty="0">
                <a:sym typeface="Wingdings" pitchFamily="2" charset="2"/>
              </a:rPr>
              <a:t>: Strictly removing structured sets of parameters  </a:t>
            </a:r>
            <a:r>
              <a:rPr lang="en-US" altLang="zh-CN" sz="1400" i="1" dirty="0">
                <a:sym typeface="Wingdings" pitchFamily="2" charset="2"/>
              </a:rPr>
              <a:t>50%-75% sparsity rate</a:t>
            </a:r>
          </a:p>
          <a:p>
            <a:pPr lvl="1"/>
            <a:r>
              <a:rPr lang="en-US" altLang="zh-CN" sz="1400" b="1" dirty="0">
                <a:sym typeface="Wingdings" pitchFamily="2" charset="2"/>
              </a:rPr>
              <a:t>Unstructured</a:t>
            </a:r>
            <a:r>
              <a:rPr lang="en-US" altLang="zh-CN" sz="1400" dirty="0">
                <a:sym typeface="Wingdings" pitchFamily="2" charset="2"/>
              </a:rPr>
              <a:t>: Arbitrary patterns of sparsification for parameters  90</a:t>
            </a:r>
            <a:r>
              <a:rPr lang="en-US" altLang="zh-CN" sz="1400" i="1" dirty="0">
                <a:sym typeface="Wingdings" pitchFamily="2" charset="2"/>
              </a:rPr>
              <a:t>% sparsity rate </a:t>
            </a:r>
          </a:p>
          <a:p>
            <a:r>
              <a:rPr lang="en-US" altLang="zh-CN" sz="1600" dirty="0">
                <a:sym typeface="Wingdings" pitchFamily="2" charset="2"/>
              </a:rPr>
              <a:t>Attention pruning (Sparse attention)</a:t>
            </a:r>
          </a:p>
          <a:p>
            <a:pPr lvl="1"/>
            <a:r>
              <a:rPr lang="en-US" altLang="zh-CN" sz="1400" b="1" dirty="0">
                <a:sym typeface="Wingdings" pitchFamily="2" charset="2"/>
              </a:rPr>
              <a:t>Unstructured attention score</a:t>
            </a:r>
            <a:r>
              <a:rPr lang="en-US" altLang="zh-CN" sz="1400" dirty="0">
                <a:sym typeface="Wingdings" pitchFamily="2" charset="2"/>
              </a:rPr>
              <a:t>: Keep the </a:t>
            </a:r>
            <a:r>
              <a:rPr lang="en-US" altLang="zh-CN" sz="1400" i="1" dirty="0">
                <a:sym typeface="Wingdings" pitchFamily="2" charset="2"/>
              </a:rPr>
              <a:t>Top-k </a:t>
            </a:r>
            <a:r>
              <a:rPr lang="en-US" altLang="zh-CN" sz="1400" dirty="0">
                <a:sym typeface="Wingdings" pitchFamily="2" charset="2"/>
              </a:rPr>
              <a:t>largest attention score activations </a:t>
            </a:r>
          </a:p>
          <a:p>
            <a:pPr lvl="1"/>
            <a:r>
              <a:rPr lang="en-US" altLang="zh-CN" sz="1400" b="1" dirty="0">
                <a:solidFill>
                  <a:schemeClr val="accent2"/>
                </a:solidFill>
                <a:sym typeface="Wingdings" pitchFamily="2" charset="2"/>
              </a:rPr>
              <a:t>Row-wise structured</a:t>
            </a:r>
            <a:r>
              <a:rPr lang="en-US" altLang="zh-CN" sz="1400" dirty="0">
                <a:sym typeface="Wingdings" pitchFamily="2" charset="2"/>
              </a:rPr>
              <a:t>: Load the corresponding rows of the Value matrix from HBM endpoints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A35F35C-8250-A06B-F184-0614EEEA8B10}"/>
              </a:ext>
            </a:extLst>
          </p:cNvPr>
          <p:cNvSpPr txBox="1">
            <a:spLocks/>
          </p:cNvSpPr>
          <p:nvPr/>
        </p:nvSpPr>
        <p:spPr>
          <a:xfrm>
            <a:off x="237378" y="562643"/>
            <a:ext cx="8000670" cy="29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  <a:defRPr sz="29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1800" dirty="0"/>
              <a:t>Fine-Grained Sparsification</a:t>
            </a:r>
            <a:endParaRPr lang="en-US" sz="1800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4B1CC5-C9DC-1944-3E9A-1CC6FEB02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125" y="896063"/>
            <a:ext cx="3157029" cy="17180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1">
            <a:extLst>
              <a:ext uri="{FF2B5EF4-FFF2-40B4-BE49-F238E27FC236}">
                <a16:creationId xmlns:a16="http://schemas.microsoft.com/office/drawing/2014/main" id="{DA31D714-0048-19EB-E7F7-50372EDD9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63" y="2858337"/>
            <a:ext cx="3145928" cy="11858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744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6AB7C-6CDB-4232-DF30-DF0420C07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46A02-5E8F-D097-3A7C-65161449A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QuantSparse</a:t>
            </a:r>
            <a:r>
              <a:rPr lang="en-US" altLang="zh-CN" sz="2400" b="1" dirty="0"/>
              <a:t>3D</a:t>
            </a:r>
            <a:r>
              <a:rPr lang="en-US" altLang="zh-CN" sz="2400" dirty="0"/>
              <a:t>: Advanced Integration </a:t>
            </a:r>
            <a:endParaRPr lang="en-US" sz="2400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83B1D-8555-D0D0-886B-4EB6FBA0C4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12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D9188B0-69B8-96D6-7F03-789CFAB73D37}"/>
              </a:ext>
            </a:extLst>
          </p:cNvPr>
          <p:cNvSpPr txBox="1"/>
          <p:nvPr/>
        </p:nvSpPr>
        <p:spPr>
          <a:xfrm>
            <a:off x="5186050" y="49257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BF85C99-EC21-A46A-02C5-D25776A809FD}"/>
              </a:ext>
            </a:extLst>
          </p:cNvPr>
          <p:cNvSpPr txBox="1">
            <a:spLocks/>
          </p:cNvSpPr>
          <p:nvPr/>
        </p:nvSpPr>
        <p:spPr>
          <a:xfrm>
            <a:off x="473846" y="4205204"/>
            <a:ext cx="8196308" cy="600260"/>
          </a:xfrm>
          <a:prstGeom prst="rect">
            <a:avLst/>
          </a:prstGeom>
          <a:solidFill>
            <a:schemeClr val="accent2">
              <a:lumMod val="20000"/>
              <a:lumOff val="80000"/>
              <a:alpha val="82885"/>
            </a:schemeClr>
          </a:solidFill>
        </p:spPr>
        <p:txBody>
          <a:bodyPr vert="horz" lIns="0" tIns="46800" rIns="0" bIns="45720" rtlCol="0" anchor="ctr">
            <a:noAutofit/>
          </a:bodyPr>
          <a:lstStyle>
            <a:lvl1pPr marL="288290" indent="-288290" algn="l" defTabSz="72009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1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190" indent="-215900" algn="l" defTabSz="72009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90" indent="-215900" algn="l" defTabSz="864235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5990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1890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1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7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205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0" lvl="1" indent="0" algn="ctr">
              <a:buNone/>
            </a:pPr>
            <a:r>
              <a:rPr lang="en-US" sz="1400" i="1" dirty="0">
                <a:solidFill>
                  <a:schemeClr val="accent2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Advanced integration technology creates heterogeneous tiers that require both </a:t>
            </a:r>
            <a:br>
              <a:rPr lang="en-US" sz="1400" i="1" dirty="0">
                <a:solidFill>
                  <a:schemeClr val="accent2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</a:br>
            <a:r>
              <a:rPr lang="en-US" sz="1400" i="1" dirty="0">
                <a:solidFill>
                  <a:schemeClr val="accent2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accurate </a:t>
            </a:r>
            <a:r>
              <a:rPr lang="en-US" sz="1400" b="1" i="1" dirty="0">
                <a:solidFill>
                  <a:schemeClr val="accent2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architectural modeling </a:t>
            </a:r>
            <a:r>
              <a:rPr lang="en-US" sz="1400" i="1" dirty="0">
                <a:solidFill>
                  <a:schemeClr val="accent2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and </a:t>
            </a:r>
            <a:r>
              <a:rPr lang="en-US" sz="1400" b="1" i="1" dirty="0">
                <a:solidFill>
                  <a:schemeClr val="accent2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compiler support </a:t>
            </a:r>
            <a:r>
              <a:rPr lang="en-US" sz="1400" i="1" dirty="0">
                <a:solidFill>
                  <a:schemeClr val="accent2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for tier-aware scheduling and fast DSE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7E7C1D-28B5-2003-952E-0E8BCDA16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16" y="768943"/>
            <a:ext cx="5497341" cy="3210392"/>
          </a:xfrm>
        </p:spPr>
        <p:txBody>
          <a:bodyPr/>
          <a:lstStyle/>
          <a:p>
            <a:r>
              <a:rPr lang="en-US" sz="1600" b="0" i="1" dirty="0">
                <a:solidFill>
                  <a:schemeClr val="accent2"/>
                </a:solidFill>
              </a:rPr>
              <a:t>Traditional CMOS scaling approaches its limits</a:t>
            </a:r>
          </a:p>
          <a:p>
            <a:pPr lvl="1"/>
            <a:r>
              <a:rPr lang="en-US" sz="1400" b="1" dirty="0"/>
              <a:t>2.5D Packaging</a:t>
            </a:r>
            <a:r>
              <a:rPr lang="en-US" sz="1400" dirty="0"/>
              <a:t>: </a:t>
            </a:r>
            <a:r>
              <a:rPr lang="en-US" altLang="zh-CN" sz="1400" b="0" dirty="0">
                <a:sym typeface="Wingdings" pitchFamily="2" charset="2"/>
              </a:rPr>
              <a:t>Multiple active semiconductor dies are placed side-by-side on an interposer</a:t>
            </a:r>
          </a:p>
          <a:p>
            <a:pPr lvl="1"/>
            <a:r>
              <a:rPr lang="en-US" altLang="zh-CN" sz="1400" b="1" dirty="0">
                <a:sym typeface="Wingdings" pitchFamily="2" charset="2"/>
              </a:rPr>
              <a:t>3D Integration</a:t>
            </a:r>
            <a:r>
              <a:rPr lang="en-US" altLang="zh-CN" sz="1400" dirty="0">
                <a:sym typeface="Wingdings" pitchFamily="2" charset="2"/>
              </a:rPr>
              <a:t>: </a:t>
            </a:r>
            <a:r>
              <a:rPr lang="en-US" altLang="zh-CN" sz="1400" b="0" dirty="0">
                <a:sym typeface="Wingdings" pitchFamily="2" charset="2"/>
              </a:rPr>
              <a:t>Stacking multiple active semiconductor dies on top of each other</a:t>
            </a:r>
          </a:p>
          <a:p>
            <a:r>
              <a:rPr lang="en-US" altLang="zh-CN" sz="1600" b="0" dirty="0">
                <a:sym typeface="Wingdings" pitchFamily="2" charset="2"/>
              </a:rPr>
              <a:t>Challenges:</a:t>
            </a:r>
          </a:p>
          <a:p>
            <a:pPr lvl="1"/>
            <a:r>
              <a:rPr lang="en-US" altLang="zh-CN" sz="1400" b="1" dirty="0">
                <a:solidFill>
                  <a:schemeClr val="tx1"/>
                </a:solidFill>
                <a:sym typeface="Wingdings" pitchFamily="2" charset="2"/>
              </a:rPr>
              <a:t>Modern AI compilers are designed for static 2D architectures. 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compilers must match computation and memory characteristics to the heterogeneity across the 3D system</a:t>
            </a:r>
            <a:endParaRPr lang="en-US" altLang="zh-CN" sz="1400" b="0" dirty="0">
              <a:solidFill>
                <a:schemeClr val="tx1"/>
              </a:solidFill>
              <a:sym typeface="Wingdings" pitchFamily="2" charset="2"/>
            </a:endParaRPr>
          </a:p>
          <a:p>
            <a:pPr lvl="1"/>
            <a:r>
              <a:rPr lang="en-US" altLang="zh-CN" sz="1400" b="1" dirty="0">
                <a:solidFill>
                  <a:schemeClr val="tx1"/>
                </a:solidFill>
                <a:sym typeface="Wingdings" pitchFamily="2" charset="2"/>
              </a:rPr>
              <a:t>Lack of architectural models of 3D-integrated systems </a:t>
            </a:r>
            <a:r>
              <a:rPr lang="en-US" altLang="zh-CN" sz="1400" dirty="0">
                <a:solidFill>
                  <a:schemeClr val="tx1"/>
                </a:solidFill>
                <a:sym typeface="Wingdings" pitchFamily="2" charset="2"/>
              </a:rPr>
              <a:t>for fast DSE</a:t>
            </a:r>
            <a:endParaRPr lang="en-US" altLang="zh-CN" sz="1400" b="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B59439-F2C4-1990-DDFD-0DA0F84CA607}"/>
              </a:ext>
            </a:extLst>
          </p:cNvPr>
          <p:cNvSpPr txBox="1"/>
          <p:nvPr/>
        </p:nvSpPr>
        <p:spPr>
          <a:xfrm>
            <a:off x="6694865" y="1218612"/>
            <a:ext cx="1433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AMD Instinct MI350</a:t>
            </a:r>
            <a:endParaRPr lang="en-US" sz="1200" baseline="3000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2F522F-548B-E592-A5F9-00894426A58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23621" y="1432150"/>
            <a:ext cx="1932489" cy="12272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FCAC99-FDA6-9B51-0C66-ABD2F07803C7}"/>
              </a:ext>
            </a:extLst>
          </p:cNvPr>
          <p:cNvSpPr txBox="1"/>
          <p:nvPr/>
        </p:nvSpPr>
        <p:spPr>
          <a:xfrm>
            <a:off x="5734719" y="719924"/>
            <a:ext cx="3213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Moving Forward: </a:t>
            </a:r>
            <a:br>
              <a:rPr lang="en-US" b="1" i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i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3.5D Integration, CMOS 2.0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DC756C-86FD-DB44-C75D-54F4B381667D}"/>
              </a:ext>
            </a:extLst>
          </p:cNvPr>
          <p:cNvSpPr txBox="1"/>
          <p:nvPr/>
        </p:nvSpPr>
        <p:spPr>
          <a:xfrm>
            <a:off x="6063157" y="1814918"/>
            <a:ext cx="79861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Interposer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1BF75F-478F-76C7-0482-93AED32FD296}"/>
              </a:ext>
            </a:extLst>
          </p:cNvPr>
          <p:cNvSpPr txBox="1"/>
          <p:nvPr/>
        </p:nvSpPr>
        <p:spPr>
          <a:xfrm>
            <a:off x="7787938" y="1490881"/>
            <a:ext cx="6078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XCD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760A6D-72CF-EDB3-E8E9-A6645BD5B605}"/>
              </a:ext>
            </a:extLst>
          </p:cNvPr>
          <p:cNvSpPr/>
          <p:nvPr/>
        </p:nvSpPr>
        <p:spPr>
          <a:xfrm>
            <a:off x="7287743" y="1579953"/>
            <a:ext cx="501650" cy="171450"/>
          </a:xfrm>
          <a:custGeom>
            <a:avLst/>
            <a:gdLst>
              <a:gd name="connsiteX0" fmla="*/ 0 w 501650"/>
              <a:gd name="connsiteY0" fmla="*/ 98425 h 171450"/>
              <a:gd name="connsiteX1" fmla="*/ 219075 w 501650"/>
              <a:gd name="connsiteY1" fmla="*/ 0 h 171450"/>
              <a:gd name="connsiteX2" fmla="*/ 501650 w 501650"/>
              <a:gd name="connsiteY2" fmla="*/ 73025 h 171450"/>
              <a:gd name="connsiteX3" fmla="*/ 273050 w 501650"/>
              <a:gd name="connsiteY3" fmla="*/ 171450 h 171450"/>
              <a:gd name="connsiteX4" fmla="*/ 0 w 501650"/>
              <a:gd name="connsiteY4" fmla="*/ 984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1650" h="171450">
                <a:moveTo>
                  <a:pt x="0" y="98425"/>
                </a:moveTo>
                <a:lnTo>
                  <a:pt x="219075" y="0"/>
                </a:lnTo>
                <a:lnTo>
                  <a:pt x="501650" y="73025"/>
                </a:lnTo>
                <a:lnTo>
                  <a:pt x="273050" y="171450"/>
                </a:lnTo>
                <a:lnTo>
                  <a:pt x="0" y="98425"/>
                </a:lnTo>
                <a:close/>
              </a:path>
            </a:pathLst>
          </a:custGeom>
          <a:noFill/>
          <a:ln w="19050">
            <a:solidFill>
              <a:srgbClr val="FFFF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A23A81AF-2645-402C-C662-C1815748759E}"/>
              </a:ext>
            </a:extLst>
          </p:cNvPr>
          <p:cNvSpPr/>
          <p:nvPr/>
        </p:nvSpPr>
        <p:spPr>
          <a:xfrm>
            <a:off x="7252818" y="1675203"/>
            <a:ext cx="615950" cy="161925"/>
          </a:xfrm>
          <a:custGeom>
            <a:avLst/>
            <a:gdLst>
              <a:gd name="connsiteX0" fmla="*/ 114300 w 615950"/>
              <a:gd name="connsiteY0" fmla="*/ 28575 h 161925"/>
              <a:gd name="connsiteX1" fmla="*/ 0 w 615950"/>
              <a:gd name="connsiteY1" fmla="*/ 82550 h 161925"/>
              <a:gd name="connsiteX2" fmla="*/ 333375 w 615950"/>
              <a:gd name="connsiteY2" fmla="*/ 161925 h 161925"/>
              <a:gd name="connsiteX3" fmla="*/ 615950 w 615950"/>
              <a:gd name="connsiteY3" fmla="*/ 28575 h 161925"/>
              <a:gd name="connsiteX4" fmla="*/ 511175 w 615950"/>
              <a:gd name="connsiteY4" fmla="*/ 0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5950" h="161925">
                <a:moveTo>
                  <a:pt x="114300" y="28575"/>
                </a:moveTo>
                <a:lnTo>
                  <a:pt x="0" y="82550"/>
                </a:lnTo>
                <a:lnTo>
                  <a:pt x="333375" y="161925"/>
                </a:lnTo>
                <a:lnTo>
                  <a:pt x="615950" y="28575"/>
                </a:lnTo>
                <a:lnTo>
                  <a:pt x="511175" y="0"/>
                </a:lnTo>
              </a:path>
            </a:pathLst>
          </a:custGeom>
          <a:noFill/>
          <a:ln w="19050">
            <a:solidFill>
              <a:srgbClr val="FFFF0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2942E7-A471-F17D-BCAD-8F66E1998E54}"/>
              </a:ext>
            </a:extLst>
          </p:cNvPr>
          <p:cNvSpPr txBox="1"/>
          <p:nvPr/>
        </p:nvSpPr>
        <p:spPr>
          <a:xfrm>
            <a:off x="6829881" y="1576592"/>
            <a:ext cx="5414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Cache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909A70C4-E17E-2C1E-2115-50603ECD9497}"/>
              </a:ext>
            </a:extLst>
          </p:cNvPr>
          <p:cNvSpPr/>
          <p:nvPr/>
        </p:nvSpPr>
        <p:spPr>
          <a:xfrm>
            <a:off x="6868643" y="1830778"/>
            <a:ext cx="1162050" cy="473075"/>
          </a:xfrm>
          <a:custGeom>
            <a:avLst/>
            <a:gdLst>
              <a:gd name="connsiteX0" fmla="*/ 0 w 1162050"/>
              <a:gd name="connsiteY0" fmla="*/ 247650 h 473075"/>
              <a:gd name="connsiteX1" fmla="*/ 635000 w 1162050"/>
              <a:gd name="connsiteY1" fmla="*/ 473075 h 473075"/>
              <a:gd name="connsiteX2" fmla="*/ 1162050 w 1162050"/>
              <a:gd name="connsiteY2" fmla="*/ 165100 h 473075"/>
              <a:gd name="connsiteX3" fmla="*/ 574675 w 1162050"/>
              <a:gd name="connsiteY3" fmla="*/ 0 h 473075"/>
              <a:gd name="connsiteX4" fmla="*/ 0 w 1162050"/>
              <a:gd name="connsiteY4" fmla="*/ 247650 h 47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2050" h="473075">
                <a:moveTo>
                  <a:pt x="0" y="247650"/>
                </a:moveTo>
                <a:lnTo>
                  <a:pt x="635000" y="473075"/>
                </a:lnTo>
                <a:lnTo>
                  <a:pt x="1162050" y="165100"/>
                </a:lnTo>
                <a:lnTo>
                  <a:pt x="574675" y="0"/>
                </a:lnTo>
                <a:lnTo>
                  <a:pt x="0" y="247650"/>
                </a:lnTo>
                <a:close/>
              </a:path>
            </a:pathLst>
          </a:cu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2C6CEA4-D749-8996-0F6D-8B334D26EA7D}"/>
              </a:ext>
            </a:extLst>
          </p:cNvPr>
          <p:cNvSpPr/>
          <p:nvPr/>
        </p:nvSpPr>
        <p:spPr>
          <a:xfrm>
            <a:off x="7611593" y="1948253"/>
            <a:ext cx="415925" cy="203200"/>
          </a:xfrm>
          <a:custGeom>
            <a:avLst/>
            <a:gdLst>
              <a:gd name="connsiteX0" fmla="*/ 146050 w 415925"/>
              <a:gd name="connsiteY0" fmla="*/ 203200 h 203200"/>
              <a:gd name="connsiteX1" fmla="*/ 0 w 415925"/>
              <a:gd name="connsiteY1" fmla="*/ 155575 h 203200"/>
              <a:gd name="connsiteX2" fmla="*/ 263525 w 415925"/>
              <a:gd name="connsiteY2" fmla="*/ 0 h 203200"/>
              <a:gd name="connsiteX3" fmla="*/ 415925 w 415925"/>
              <a:gd name="connsiteY3" fmla="*/ 47625 h 203200"/>
              <a:gd name="connsiteX4" fmla="*/ 146050 w 415925"/>
              <a:gd name="connsiteY4" fmla="*/ 20320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925" h="203200">
                <a:moveTo>
                  <a:pt x="146050" y="203200"/>
                </a:moveTo>
                <a:lnTo>
                  <a:pt x="0" y="155575"/>
                </a:lnTo>
                <a:lnTo>
                  <a:pt x="263525" y="0"/>
                </a:lnTo>
                <a:lnTo>
                  <a:pt x="415925" y="47625"/>
                </a:lnTo>
                <a:lnTo>
                  <a:pt x="146050" y="203200"/>
                </a:lnTo>
                <a:close/>
              </a:path>
            </a:pathLst>
          </a:custGeom>
          <a:noFill/>
          <a:ln w="19050">
            <a:solidFill>
              <a:srgbClr val="FFFF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B928B7-0005-AE81-AD76-6170FE7BC83E}"/>
              </a:ext>
            </a:extLst>
          </p:cNvPr>
          <p:cNvSpPr txBox="1"/>
          <p:nvPr/>
        </p:nvSpPr>
        <p:spPr>
          <a:xfrm>
            <a:off x="8005000" y="2096375"/>
            <a:ext cx="6078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HBM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2C30ADC-F0C7-3C3D-A6C6-CE15AC862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676" y="3062058"/>
            <a:ext cx="1343676" cy="1013828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69D340-7ED5-2086-2F8C-13E279E14EB0}"/>
              </a:ext>
            </a:extLst>
          </p:cNvPr>
          <p:cNvSpPr txBox="1"/>
          <p:nvPr/>
        </p:nvSpPr>
        <p:spPr>
          <a:xfrm>
            <a:off x="6430573" y="2617524"/>
            <a:ext cx="2270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Heterogeneous, layer-specialized </a:t>
            </a:r>
            <a:br>
              <a:rPr lang="en-US" sz="1200" i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200" i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3D integration</a:t>
            </a:r>
            <a:endParaRPr lang="en-US" sz="1200" baseline="3000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74C6E6-FA1B-BC70-A479-7FBDD7A7ABCF}"/>
              </a:ext>
            </a:extLst>
          </p:cNvPr>
          <p:cNvSpPr txBox="1"/>
          <p:nvPr/>
        </p:nvSpPr>
        <p:spPr>
          <a:xfrm>
            <a:off x="6239769" y="3320190"/>
            <a:ext cx="737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Fine-pitch HB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DF80B9-590D-5D0A-F93A-3D4249F6E52F}"/>
              </a:ext>
            </a:extLst>
          </p:cNvPr>
          <p:cNvCxnSpPr>
            <a:cxnSpLocks/>
          </p:cNvCxnSpPr>
          <p:nvPr/>
        </p:nvCxnSpPr>
        <p:spPr>
          <a:xfrm flipV="1">
            <a:off x="6860685" y="3513300"/>
            <a:ext cx="195982" cy="284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E33A7B9-E0BD-4575-F80C-425A03F64C9C}"/>
              </a:ext>
            </a:extLst>
          </p:cNvPr>
          <p:cNvCxnSpPr>
            <a:cxnSpLocks/>
          </p:cNvCxnSpPr>
          <p:nvPr/>
        </p:nvCxnSpPr>
        <p:spPr>
          <a:xfrm flipV="1">
            <a:off x="6898772" y="3784193"/>
            <a:ext cx="138469" cy="1463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71048C8-6890-A1D1-9E6A-898299D4D833}"/>
              </a:ext>
            </a:extLst>
          </p:cNvPr>
          <p:cNvSpPr txBox="1"/>
          <p:nvPr/>
        </p:nvSpPr>
        <p:spPr>
          <a:xfrm>
            <a:off x="6047639" y="3770159"/>
            <a:ext cx="994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Double-sided processing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0702E4CD-4036-A61B-D3F0-77F760352DEB}"/>
              </a:ext>
            </a:extLst>
          </p:cNvPr>
          <p:cNvSpPr txBox="1">
            <a:spLocks/>
          </p:cNvSpPr>
          <p:nvPr/>
        </p:nvSpPr>
        <p:spPr>
          <a:xfrm>
            <a:off x="237378" y="562643"/>
            <a:ext cx="8000670" cy="29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  <a:defRPr sz="29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1800" dirty="0"/>
              <a:t>3D Modeling and Multi-Node DSE Framework</a:t>
            </a:r>
            <a:endParaRPr lang="en-US" sz="1800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6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2" grpId="0"/>
      <p:bldP spid="13" grpId="0"/>
      <p:bldP spid="14" grpId="0"/>
      <p:bldP spid="15" grpId="0" animBg="1"/>
      <p:bldP spid="16" grpId="0" animBg="1"/>
      <p:bldP spid="17" grpId="0"/>
      <p:bldP spid="19" grpId="0" animBg="1"/>
      <p:bldP spid="20" grpId="0" animBg="1"/>
      <p:bldP spid="21" grpId="0"/>
      <p:bldP spid="23" grpId="0"/>
      <p:bldP spid="24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CF4B3-C47E-5F22-5F6E-1F3AF61C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623B-E70A-4068-DCC4-D9B036E13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Baseline Architecture</a:t>
            </a:r>
            <a:r>
              <a:rPr lang="en-US" sz="2400" dirty="0"/>
              <a:t>: </a:t>
            </a:r>
            <a:r>
              <a:rPr lang="en-US" sz="2400" i="1" dirty="0"/>
              <a:t>SoftHier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AC5FA-B4B5-E9D0-D4D3-E152CC3C8A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7" y="497554"/>
            <a:ext cx="4326440" cy="4277646"/>
          </a:xfrm>
        </p:spPr>
        <p:txBody>
          <a:bodyPr/>
          <a:lstStyle/>
          <a:p>
            <a:r>
              <a:rPr lang="en-US" sz="1600" dirty="0"/>
              <a:t>SoftHier Architecture</a:t>
            </a:r>
          </a:p>
          <a:p>
            <a:pPr lvl="1"/>
            <a:r>
              <a:rPr lang="en-US" sz="1400" b="1" dirty="0"/>
              <a:t>System Level</a:t>
            </a:r>
          </a:p>
          <a:p>
            <a:pPr lvl="2"/>
            <a:r>
              <a:rPr lang="en-US" sz="1400" dirty="0"/>
              <a:t>Clusters in 2D-Mesh, HBM as main memory</a:t>
            </a:r>
          </a:p>
          <a:p>
            <a:pPr lvl="2"/>
            <a:r>
              <a:rPr lang="en-US" sz="1400" dirty="0"/>
              <a:t>Clusters and HBM CTRL connected by NoC</a:t>
            </a:r>
          </a:p>
          <a:p>
            <a:pPr lvl="1"/>
            <a:r>
              <a:rPr lang="en-US" sz="1400" b="1" dirty="0"/>
              <a:t>Compute Cluster</a:t>
            </a:r>
          </a:p>
          <a:p>
            <a:pPr lvl="2"/>
            <a:r>
              <a:rPr lang="en-US" sz="1400" dirty="0"/>
              <a:t>Vector, Tensor Compute Engines</a:t>
            </a:r>
          </a:p>
          <a:p>
            <a:pPr lvl="2"/>
            <a:r>
              <a:rPr lang="en-US" sz="1400" dirty="0"/>
              <a:t>Snitch – RISC-V Core</a:t>
            </a:r>
          </a:p>
          <a:p>
            <a:pPr lvl="2"/>
            <a:r>
              <a:rPr lang="en-US" sz="1400" dirty="0"/>
              <a:t>TCDM Multi-banked L1</a:t>
            </a:r>
          </a:p>
          <a:p>
            <a:pPr lvl="2"/>
            <a:r>
              <a:rPr lang="en-US" sz="1400" dirty="0"/>
              <a:t>iDMA Engine</a:t>
            </a:r>
          </a:p>
          <a:p>
            <a:r>
              <a:rPr lang="en-US" sz="1600" b="1" dirty="0"/>
              <a:t>GVSoC: </a:t>
            </a:r>
            <a:r>
              <a:rPr lang="en-US" sz="1600" b="0" dirty="0"/>
              <a:t>Fast and Accurate System-level Simulator</a:t>
            </a:r>
          </a:p>
          <a:p>
            <a:pPr lvl="1"/>
            <a:r>
              <a:rPr lang="en-US" sz="1400" dirty="0"/>
              <a:t>Block-level model integration; calibrate using RTL findings</a:t>
            </a:r>
          </a:p>
          <a:p>
            <a:pPr lvl="1"/>
            <a:r>
              <a:rPr lang="en-US" sz="1400" dirty="0"/>
              <a:t>Provide accurate timing</a:t>
            </a:r>
            <a:r>
              <a:rPr lang="en-US" sz="1400" baseline="30000" dirty="0"/>
              <a:t>*</a:t>
            </a:r>
            <a:r>
              <a:rPr lang="en-US" sz="1400" dirty="0"/>
              <a:t> and fast simulation</a:t>
            </a:r>
            <a:r>
              <a:rPr lang="en-US" sz="1400" baseline="30000" dirty="0"/>
              <a:t>**</a:t>
            </a:r>
          </a:p>
          <a:p>
            <a:pPr lvl="1"/>
            <a:r>
              <a:rPr lang="en-US" sz="1400" dirty="0"/>
              <a:t>Use GVSoC to evaluate architectural design with end-to-end applications at fast simulation rate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B804B-D128-496A-0BE7-A1D412CB435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 err="1"/>
              <a:t>QuantSparse</a:t>
            </a:r>
            <a:r>
              <a:rPr lang="en-US" dirty="0"/>
              <a:t> 3D - Bowen Wang, Paul Scheffler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4AA48D-3CF4-B847-F886-642F003F0C8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E17C935D-40FD-6F29-8B30-B4C6A32361C3}"/>
              </a:ext>
            </a:extLst>
          </p:cNvPr>
          <p:cNvSpPr/>
          <p:nvPr/>
        </p:nvSpPr>
        <p:spPr>
          <a:xfrm>
            <a:off x="6961111" y="2887136"/>
            <a:ext cx="1476206" cy="1413773"/>
          </a:xfrm>
          <a:prstGeom prst="rect">
            <a:avLst/>
          </a:prstGeom>
          <a:solidFill>
            <a:schemeClr val="accent5"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11" b="1" dirty="0">
              <a:solidFill>
                <a:schemeClr val="bg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5" name="任意形状 144">
            <a:extLst>
              <a:ext uri="{FF2B5EF4-FFF2-40B4-BE49-F238E27FC236}">
                <a16:creationId xmlns:a16="http://schemas.microsoft.com/office/drawing/2014/main" id="{643BB0C4-D545-A563-A4CF-1276290F8107}"/>
              </a:ext>
            </a:extLst>
          </p:cNvPr>
          <p:cNvSpPr/>
          <p:nvPr/>
        </p:nvSpPr>
        <p:spPr>
          <a:xfrm>
            <a:off x="6961111" y="844366"/>
            <a:ext cx="1466155" cy="1888799"/>
          </a:xfrm>
          <a:custGeom>
            <a:avLst/>
            <a:gdLst>
              <a:gd name="connsiteX0" fmla="*/ 0 w 2265218"/>
              <a:gd name="connsiteY0" fmla="*/ 6927 h 2611581"/>
              <a:gd name="connsiteX1" fmla="*/ 2251364 w 2265218"/>
              <a:gd name="connsiteY1" fmla="*/ 0 h 2611581"/>
              <a:gd name="connsiteX2" fmla="*/ 2265218 w 2265218"/>
              <a:gd name="connsiteY2" fmla="*/ 2597727 h 2611581"/>
              <a:gd name="connsiteX3" fmla="*/ 13855 w 2265218"/>
              <a:gd name="connsiteY3" fmla="*/ 2611581 h 2611581"/>
              <a:gd name="connsiteX4" fmla="*/ 0 w 2265218"/>
              <a:gd name="connsiteY4" fmla="*/ 6927 h 2611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5218" h="2611581">
                <a:moveTo>
                  <a:pt x="0" y="6927"/>
                </a:moveTo>
                <a:lnTo>
                  <a:pt x="2251364" y="0"/>
                </a:lnTo>
                <a:lnTo>
                  <a:pt x="2265218" y="2597727"/>
                </a:lnTo>
                <a:lnTo>
                  <a:pt x="13855" y="2611581"/>
                </a:lnTo>
                <a:cubicBezTo>
                  <a:pt x="11546" y="1736436"/>
                  <a:pt x="9236" y="861290"/>
                  <a:pt x="0" y="6927"/>
                </a:cubicBezTo>
                <a:close/>
              </a:path>
            </a:pathLst>
          </a:custGeom>
          <a:solidFill>
            <a:srgbClr val="89937A">
              <a:alpha val="4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11" b="1" dirty="0">
              <a:solidFill>
                <a:schemeClr val="bg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grpSp>
        <p:nvGrpSpPr>
          <p:cNvPr id="7" name="组合 183">
            <a:extLst>
              <a:ext uri="{FF2B5EF4-FFF2-40B4-BE49-F238E27FC236}">
                <a16:creationId xmlns:a16="http://schemas.microsoft.com/office/drawing/2014/main" id="{E2145AA8-E0DB-26DA-AC98-51CE02BAB54E}"/>
              </a:ext>
            </a:extLst>
          </p:cNvPr>
          <p:cNvGrpSpPr/>
          <p:nvPr/>
        </p:nvGrpSpPr>
        <p:grpSpPr>
          <a:xfrm>
            <a:off x="6964369" y="381637"/>
            <a:ext cx="1486049" cy="2390849"/>
            <a:chOff x="8911347" y="1593514"/>
            <a:chExt cx="2796152" cy="4064697"/>
          </a:xfrm>
        </p:grpSpPr>
        <p:grpSp>
          <p:nvGrpSpPr>
            <p:cNvPr id="8" name="组合 189">
              <a:extLst>
                <a:ext uri="{FF2B5EF4-FFF2-40B4-BE49-F238E27FC236}">
                  <a16:creationId xmlns:a16="http://schemas.microsoft.com/office/drawing/2014/main" id="{7245EBDB-D4AB-5338-187F-CBEF5F33A624}"/>
                </a:ext>
              </a:extLst>
            </p:cNvPr>
            <p:cNvGrpSpPr/>
            <p:nvPr/>
          </p:nvGrpSpPr>
          <p:grpSpPr>
            <a:xfrm>
              <a:off x="8987338" y="1593514"/>
              <a:ext cx="2720161" cy="4064697"/>
              <a:chOff x="9457322" y="875503"/>
              <a:chExt cx="2720161" cy="4064697"/>
            </a:xfrm>
          </p:grpSpPr>
          <p:sp>
            <p:nvSpPr>
              <p:cNvPr id="10" name="矩形 191">
                <a:extLst>
                  <a:ext uri="{FF2B5EF4-FFF2-40B4-BE49-F238E27FC236}">
                    <a16:creationId xmlns:a16="http://schemas.microsoft.com/office/drawing/2014/main" id="{F5072F82-EB8B-D2D0-BE4F-60587FAA20E2}"/>
                  </a:ext>
                </a:extLst>
              </p:cNvPr>
              <p:cNvSpPr/>
              <p:nvPr/>
            </p:nvSpPr>
            <p:spPr>
              <a:xfrm>
                <a:off x="10045563" y="1998136"/>
                <a:ext cx="695325" cy="23252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50" b="1" dirty="0">
                    <a:solidFill>
                      <a:schemeClr val="tx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Core 0</a:t>
                </a:r>
                <a:endParaRPr lang="zh-CN" altLang="en-US" sz="1050" b="1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1" name="矩形 192">
                <a:extLst>
                  <a:ext uri="{FF2B5EF4-FFF2-40B4-BE49-F238E27FC236}">
                    <a16:creationId xmlns:a16="http://schemas.microsoft.com/office/drawing/2014/main" id="{51D168C0-4F90-39D1-FD95-329DF71D6A69}"/>
                  </a:ext>
                </a:extLst>
              </p:cNvPr>
              <p:cNvSpPr/>
              <p:nvPr/>
            </p:nvSpPr>
            <p:spPr>
              <a:xfrm>
                <a:off x="10045563" y="2242596"/>
                <a:ext cx="695325" cy="23252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50" b="1" dirty="0">
                    <a:solidFill>
                      <a:schemeClr val="tx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Core 0</a:t>
                </a:r>
                <a:endParaRPr lang="zh-CN" altLang="en-US" sz="1050" b="1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2" name="矩形 193">
                <a:extLst>
                  <a:ext uri="{FF2B5EF4-FFF2-40B4-BE49-F238E27FC236}">
                    <a16:creationId xmlns:a16="http://schemas.microsoft.com/office/drawing/2014/main" id="{68E6D846-810C-0E13-6DA7-B11177178D24}"/>
                  </a:ext>
                </a:extLst>
              </p:cNvPr>
              <p:cNvSpPr/>
              <p:nvPr/>
            </p:nvSpPr>
            <p:spPr>
              <a:xfrm>
                <a:off x="10045563" y="2487056"/>
                <a:ext cx="695325" cy="23252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50" b="1" dirty="0">
                    <a:solidFill>
                      <a:schemeClr val="tx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…</a:t>
                </a:r>
                <a:endParaRPr lang="zh-CN" altLang="en-US" sz="1050" b="1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3" name="矩形 194">
                <a:extLst>
                  <a:ext uri="{FF2B5EF4-FFF2-40B4-BE49-F238E27FC236}">
                    <a16:creationId xmlns:a16="http://schemas.microsoft.com/office/drawing/2014/main" id="{85EC8771-DECC-1E6E-85E2-2FBB28A14A63}"/>
                  </a:ext>
                </a:extLst>
              </p:cNvPr>
              <p:cNvSpPr/>
              <p:nvPr/>
            </p:nvSpPr>
            <p:spPr>
              <a:xfrm>
                <a:off x="10045563" y="2731516"/>
                <a:ext cx="695325" cy="23252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50" b="1" dirty="0">
                    <a:solidFill>
                      <a:schemeClr val="tx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Core n</a:t>
                </a:r>
                <a:endParaRPr lang="zh-CN" altLang="en-US" sz="1050" b="1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4" name="矩形 195">
                <a:extLst>
                  <a:ext uri="{FF2B5EF4-FFF2-40B4-BE49-F238E27FC236}">
                    <a16:creationId xmlns:a16="http://schemas.microsoft.com/office/drawing/2014/main" id="{C728FAA5-A575-B295-BBA1-ACBA328BB1E2}"/>
                  </a:ext>
                </a:extLst>
              </p:cNvPr>
              <p:cNvSpPr/>
              <p:nvPr/>
            </p:nvSpPr>
            <p:spPr>
              <a:xfrm>
                <a:off x="10779978" y="1998136"/>
                <a:ext cx="775759" cy="971873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50" b="1" dirty="0">
                    <a:solidFill>
                      <a:schemeClr val="tx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Comp.</a:t>
                </a:r>
                <a:br>
                  <a:rPr lang="en-US" altLang="zh-CN" sz="1050" b="1" dirty="0">
                    <a:solidFill>
                      <a:schemeClr val="tx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</a:br>
                <a:r>
                  <a:rPr lang="en-US" altLang="zh-CN" sz="1050" b="1" dirty="0">
                    <a:solidFill>
                      <a:schemeClr val="tx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Engine</a:t>
                </a:r>
                <a:endParaRPr lang="zh-CN" altLang="en-US" sz="1050" b="1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5" name="矩形 196">
                <a:extLst>
                  <a:ext uri="{FF2B5EF4-FFF2-40B4-BE49-F238E27FC236}">
                    <a16:creationId xmlns:a16="http://schemas.microsoft.com/office/drawing/2014/main" id="{F74D6550-F13F-8026-7193-E596E5E42D4D}"/>
                  </a:ext>
                </a:extLst>
              </p:cNvPr>
              <p:cNvSpPr/>
              <p:nvPr/>
            </p:nvSpPr>
            <p:spPr>
              <a:xfrm>
                <a:off x="11594828" y="1998136"/>
                <a:ext cx="428762" cy="971873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50" b="1" dirty="0">
                    <a:solidFill>
                      <a:schemeClr val="tx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iDMA</a:t>
                </a:r>
                <a:endParaRPr lang="zh-CN" altLang="en-US" sz="1050" b="1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6" name="矩形 197">
                <a:extLst>
                  <a:ext uri="{FF2B5EF4-FFF2-40B4-BE49-F238E27FC236}">
                    <a16:creationId xmlns:a16="http://schemas.microsoft.com/office/drawing/2014/main" id="{0D9D99B2-F6AD-FF64-41EE-F6B1CEA93D24}"/>
                  </a:ext>
                </a:extLst>
              </p:cNvPr>
              <p:cNvSpPr/>
              <p:nvPr/>
            </p:nvSpPr>
            <p:spPr>
              <a:xfrm>
                <a:off x="9623289" y="1728415"/>
                <a:ext cx="2400301" cy="23252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50" b="1" dirty="0">
                    <a:solidFill>
                      <a:schemeClr val="tx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I $</a:t>
                </a:r>
                <a:endParaRPr lang="zh-CN" altLang="en-US" sz="1050" b="1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7" name="矩形 198">
                <a:extLst>
                  <a:ext uri="{FF2B5EF4-FFF2-40B4-BE49-F238E27FC236}">
                    <a16:creationId xmlns:a16="http://schemas.microsoft.com/office/drawing/2014/main" id="{58EF6DFE-1F1F-6937-FA03-C3AEF0949D97}"/>
                  </a:ext>
                </a:extLst>
              </p:cNvPr>
              <p:cNvSpPr/>
              <p:nvPr/>
            </p:nvSpPr>
            <p:spPr>
              <a:xfrm>
                <a:off x="9623289" y="3264472"/>
                <a:ext cx="2400301" cy="132011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50" b="1" dirty="0">
                    <a:solidFill>
                      <a:schemeClr val="tx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TCDM (Multi-banked L1)</a:t>
                </a:r>
                <a:endParaRPr lang="zh-CN" altLang="en-US" sz="1050" b="1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8" name="矩形 199">
                <a:extLst>
                  <a:ext uri="{FF2B5EF4-FFF2-40B4-BE49-F238E27FC236}">
                    <a16:creationId xmlns:a16="http://schemas.microsoft.com/office/drawing/2014/main" id="{B7D6EBB5-4FE0-EDDE-A454-83AB93131808}"/>
                  </a:ext>
                </a:extLst>
              </p:cNvPr>
              <p:cNvSpPr/>
              <p:nvPr/>
            </p:nvSpPr>
            <p:spPr>
              <a:xfrm>
                <a:off x="9623289" y="1992169"/>
                <a:ext cx="383183" cy="97187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700" b="1" dirty="0">
                    <a:solidFill>
                      <a:schemeClr val="tx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CTRL</a:t>
                </a:r>
              </a:p>
              <a:p>
                <a:pPr algn="ctr"/>
                <a:r>
                  <a:rPr lang="en-US" altLang="zh-CN" sz="700" b="1" dirty="0">
                    <a:solidFill>
                      <a:schemeClr val="tx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REG</a:t>
                </a:r>
                <a:endParaRPr lang="zh-CN" altLang="en-US" sz="700" b="1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9" name="矩形 200">
                <a:extLst>
                  <a:ext uri="{FF2B5EF4-FFF2-40B4-BE49-F238E27FC236}">
                    <a16:creationId xmlns:a16="http://schemas.microsoft.com/office/drawing/2014/main" id="{0B52FDFF-8A89-3C2F-D1BB-CFA28D4342F1}"/>
                  </a:ext>
                </a:extLst>
              </p:cNvPr>
              <p:cNvSpPr/>
              <p:nvPr/>
            </p:nvSpPr>
            <p:spPr>
              <a:xfrm>
                <a:off x="9617862" y="2995270"/>
                <a:ext cx="2400300" cy="23797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050" b="1" dirty="0">
                    <a:solidFill>
                      <a:schemeClr val="tx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Interconnect</a:t>
                </a:r>
                <a:endParaRPr lang="zh-CN" altLang="en-US" sz="1050" b="1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0" name="直接箭头连接符 201">
                <a:extLst>
                  <a:ext uri="{FF2B5EF4-FFF2-40B4-BE49-F238E27FC236}">
                    <a16:creationId xmlns:a16="http://schemas.microsoft.com/office/drawing/2014/main" id="{21FB21A5-97F1-6B6E-6516-B82812E8B9C0}"/>
                  </a:ext>
                </a:extLst>
              </p:cNvPr>
              <p:cNvCxnSpPr>
                <a:cxnSpLocks/>
                <a:stCxn id="23" idx="1"/>
              </p:cNvCxnSpPr>
              <p:nvPr/>
            </p:nvCxnSpPr>
            <p:spPr>
              <a:xfrm>
                <a:off x="9457322" y="1058642"/>
                <a:ext cx="0" cy="2075583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prstDash val="sysDash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2">
                <a:extLst>
                  <a:ext uri="{FF2B5EF4-FFF2-40B4-BE49-F238E27FC236}">
                    <a16:creationId xmlns:a16="http://schemas.microsoft.com/office/drawing/2014/main" id="{64E17196-F9D1-3A89-7CA6-787E58FFA1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4415" y="1419692"/>
                <a:ext cx="0" cy="61744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文本框 203">
                <a:extLst>
                  <a:ext uri="{FF2B5EF4-FFF2-40B4-BE49-F238E27FC236}">
                    <a16:creationId xmlns:a16="http://schemas.microsoft.com/office/drawing/2014/main" id="{DD06CFE8-71B0-0099-B0F3-78A79DFF1063}"/>
                  </a:ext>
                </a:extLst>
              </p:cNvPr>
              <p:cNvSpPr txBox="1"/>
              <p:nvPr/>
            </p:nvSpPr>
            <p:spPr>
              <a:xfrm>
                <a:off x="10168494" y="1112020"/>
                <a:ext cx="2008989" cy="3401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zh-CN" sz="700" b="1" dirty="0">
                    <a:solidFill>
                      <a:schemeClr val="accent4"/>
                    </a:solidFill>
                    <a:latin typeface="+mj-lt"/>
                    <a:cs typeface="Arial Narrow" panose="020B0604020202020204" pitchFamily="34" charset="0"/>
                  </a:rPr>
                  <a:t>To Data NoC Router</a:t>
                </a:r>
                <a:endParaRPr lang="zh-CN" altLang="en-US" sz="700" b="1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3" name="文本框 204">
                <a:extLst>
                  <a:ext uri="{FF2B5EF4-FFF2-40B4-BE49-F238E27FC236}">
                    <a16:creationId xmlns:a16="http://schemas.microsoft.com/office/drawing/2014/main" id="{08C95ECC-5700-20D8-443E-16ED3BE9E2D2}"/>
                  </a:ext>
                </a:extLst>
              </p:cNvPr>
              <p:cNvSpPr txBox="1"/>
              <p:nvPr/>
            </p:nvSpPr>
            <p:spPr>
              <a:xfrm>
                <a:off x="9457322" y="875503"/>
                <a:ext cx="2277576" cy="3662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800" b="1" dirty="0">
                    <a:solidFill>
                      <a:schemeClr val="accent3"/>
                    </a:solidFill>
                    <a:latin typeface="+mj-lt"/>
                    <a:cs typeface="Arial Narrow" panose="020B0604020202020204" pitchFamily="34" charset="0"/>
                  </a:rPr>
                  <a:t>To Sync NoC Router</a:t>
                </a:r>
                <a:endParaRPr lang="zh-CN" altLang="en-US" sz="800" b="1" dirty="0">
                  <a:solidFill>
                    <a:schemeClr val="accent3"/>
                  </a:solidFill>
                </a:endParaRPr>
              </a:p>
            </p:txBody>
          </p:sp>
          <p:cxnSp>
            <p:nvCxnSpPr>
              <p:cNvPr id="24" name="直接箭头连接符 205">
                <a:extLst>
                  <a:ext uri="{FF2B5EF4-FFF2-40B4-BE49-F238E27FC236}">
                    <a16:creationId xmlns:a16="http://schemas.microsoft.com/office/drawing/2014/main" id="{86BBAADA-7858-9AB3-D359-8B272089B7DA}"/>
                  </a:ext>
                </a:extLst>
              </p:cNvPr>
              <p:cNvCxnSpPr>
                <a:cxnSpLocks/>
                <a:endCxn id="19" idx="1"/>
              </p:cNvCxnSpPr>
              <p:nvPr/>
            </p:nvCxnSpPr>
            <p:spPr>
              <a:xfrm>
                <a:off x="9460341" y="3114257"/>
                <a:ext cx="157521" cy="0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文本框 206">
                <a:extLst>
                  <a:ext uri="{FF2B5EF4-FFF2-40B4-BE49-F238E27FC236}">
                    <a16:creationId xmlns:a16="http://schemas.microsoft.com/office/drawing/2014/main" id="{C15EB9CB-38FF-5262-1E69-108CAECCDF22}"/>
                  </a:ext>
                </a:extLst>
              </p:cNvPr>
              <p:cNvSpPr txBox="1"/>
              <p:nvPr/>
            </p:nvSpPr>
            <p:spPr>
              <a:xfrm>
                <a:off x="9697158" y="4368000"/>
                <a:ext cx="1900620" cy="572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587" b="1" dirty="0">
                    <a:solidFill>
                      <a:schemeClr val="tx1"/>
                    </a:solidFill>
                    <a:latin typeface="+mj-lt"/>
                    <a:cs typeface="Arial Narrow" panose="020B0604020202020204" pitchFamily="34" charset="0"/>
                  </a:rPr>
                  <a:t> Cluster</a:t>
                </a:r>
                <a:endParaRPr lang="zh-CN" altLang="en-US" sz="1587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矩形 190">
              <a:extLst>
                <a:ext uri="{FF2B5EF4-FFF2-40B4-BE49-F238E27FC236}">
                  <a16:creationId xmlns:a16="http://schemas.microsoft.com/office/drawing/2014/main" id="{BD471AA2-D0B7-1E8F-C377-34B82DCCAC3D}"/>
                </a:ext>
              </a:extLst>
            </p:cNvPr>
            <p:cNvSpPr/>
            <p:nvPr/>
          </p:nvSpPr>
          <p:spPr>
            <a:xfrm>
              <a:off x="8911347" y="2385269"/>
              <a:ext cx="2752333" cy="3209454"/>
            </a:xfrm>
            <a:prstGeom prst="rect">
              <a:avLst/>
            </a:prstGeom>
            <a:noFill/>
            <a:ln w="19050">
              <a:solidFill>
                <a:srgbClr val="89937A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111" b="1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grpSp>
        <p:nvGrpSpPr>
          <p:cNvPr id="26" name="组合 267">
            <a:extLst>
              <a:ext uri="{FF2B5EF4-FFF2-40B4-BE49-F238E27FC236}">
                <a16:creationId xmlns:a16="http://schemas.microsoft.com/office/drawing/2014/main" id="{6B5BAEC9-4276-0FEF-31F4-184709A79FA9}"/>
              </a:ext>
            </a:extLst>
          </p:cNvPr>
          <p:cNvGrpSpPr/>
          <p:nvPr/>
        </p:nvGrpSpPr>
        <p:grpSpPr>
          <a:xfrm>
            <a:off x="4659086" y="764959"/>
            <a:ext cx="2022513" cy="2316084"/>
            <a:chOff x="6006810" y="2269012"/>
            <a:chExt cx="2976375" cy="3079633"/>
          </a:xfrm>
        </p:grpSpPr>
        <p:grpSp>
          <p:nvGrpSpPr>
            <p:cNvPr id="27" name="组合 144">
              <a:extLst>
                <a:ext uri="{FF2B5EF4-FFF2-40B4-BE49-F238E27FC236}">
                  <a16:creationId xmlns:a16="http://schemas.microsoft.com/office/drawing/2014/main" id="{960705CD-45EB-321E-ECA4-8EDBDFB3FFA8}"/>
                </a:ext>
              </a:extLst>
            </p:cNvPr>
            <p:cNvGrpSpPr/>
            <p:nvPr/>
          </p:nvGrpSpPr>
          <p:grpSpPr>
            <a:xfrm>
              <a:off x="6404506" y="2655319"/>
              <a:ext cx="2356033" cy="2349015"/>
              <a:chOff x="405578" y="1206905"/>
              <a:chExt cx="1708151" cy="1703063"/>
            </a:xfrm>
            <a:solidFill>
              <a:srgbClr val="89937A"/>
            </a:solidFill>
          </p:grpSpPr>
          <p:sp>
            <p:nvSpPr>
              <p:cNvPr id="114" name="矩形 251">
                <a:extLst>
                  <a:ext uri="{FF2B5EF4-FFF2-40B4-BE49-F238E27FC236}">
                    <a16:creationId xmlns:a16="http://schemas.microsoft.com/office/drawing/2014/main" id="{D3E44C83-A322-BB0C-E0D3-98532FE9A64F}"/>
                  </a:ext>
                </a:extLst>
              </p:cNvPr>
              <p:cNvSpPr/>
              <p:nvPr/>
            </p:nvSpPr>
            <p:spPr>
              <a:xfrm>
                <a:off x="405578" y="1206905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52" b="1" dirty="0">
                    <a:solidFill>
                      <a:schemeClr val="tx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</a:t>
                </a:r>
                <a:endParaRPr lang="zh-CN" altLang="en-US" sz="952" b="1" baseline="-25000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15" name="矩形 252">
                <a:extLst>
                  <a:ext uri="{FF2B5EF4-FFF2-40B4-BE49-F238E27FC236}">
                    <a16:creationId xmlns:a16="http://schemas.microsoft.com/office/drawing/2014/main" id="{709C9CE5-D732-20DE-2C61-85E860D80D2E}"/>
                  </a:ext>
                </a:extLst>
              </p:cNvPr>
              <p:cNvSpPr/>
              <p:nvPr/>
            </p:nvSpPr>
            <p:spPr>
              <a:xfrm>
                <a:off x="839495" y="1206905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52" b="1" dirty="0">
                    <a:solidFill>
                      <a:schemeClr val="tx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</a:t>
                </a:r>
                <a:endParaRPr lang="zh-CN" altLang="en-US" sz="952" b="1" baseline="-25000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16" name="矩形 253">
                <a:extLst>
                  <a:ext uri="{FF2B5EF4-FFF2-40B4-BE49-F238E27FC236}">
                    <a16:creationId xmlns:a16="http://schemas.microsoft.com/office/drawing/2014/main" id="{0F574E85-78D3-484A-AC5E-37CE28E700F1}"/>
                  </a:ext>
                </a:extLst>
              </p:cNvPr>
              <p:cNvSpPr/>
              <p:nvPr/>
            </p:nvSpPr>
            <p:spPr>
              <a:xfrm>
                <a:off x="1273412" y="1206905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52" b="1" dirty="0">
                    <a:solidFill>
                      <a:schemeClr val="tx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</a:t>
                </a:r>
                <a:endParaRPr lang="zh-CN" altLang="en-US" sz="952" b="1" baseline="-25000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17" name="矩形 254">
                <a:extLst>
                  <a:ext uri="{FF2B5EF4-FFF2-40B4-BE49-F238E27FC236}">
                    <a16:creationId xmlns:a16="http://schemas.microsoft.com/office/drawing/2014/main" id="{03DCD0EF-F711-6EF3-516D-86BBA67C94F5}"/>
                  </a:ext>
                </a:extLst>
              </p:cNvPr>
              <p:cNvSpPr/>
              <p:nvPr/>
            </p:nvSpPr>
            <p:spPr>
              <a:xfrm>
                <a:off x="1707329" y="1206905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52" b="1" dirty="0">
                    <a:solidFill>
                      <a:schemeClr val="tx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</a:t>
                </a:r>
                <a:endParaRPr lang="zh-CN" altLang="en-US" sz="952" b="1" baseline="-25000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18" name="矩形 255">
                <a:extLst>
                  <a:ext uri="{FF2B5EF4-FFF2-40B4-BE49-F238E27FC236}">
                    <a16:creationId xmlns:a16="http://schemas.microsoft.com/office/drawing/2014/main" id="{7C216F7C-4C0B-D89A-89E2-8D3365361E8D}"/>
                  </a:ext>
                </a:extLst>
              </p:cNvPr>
              <p:cNvSpPr/>
              <p:nvPr/>
            </p:nvSpPr>
            <p:spPr>
              <a:xfrm>
                <a:off x="405578" y="1639126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52" b="1" dirty="0">
                    <a:solidFill>
                      <a:schemeClr val="tx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</a:t>
                </a:r>
                <a:endParaRPr lang="zh-CN" altLang="en-US" sz="952" b="1" baseline="-25000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19" name="矩形 256">
                <a:extLst>
                  <a:ext uri="{FF2B5EF4-FFF2-40B4-BE49-F238E27FC236}">
                    <a16:creationId xmlns:a16="http://schemas.microsoft.com/office/drawing/2014/main" id="{E2E03282-E99A-3866-F850-548AF855A5BC}"/>
                  </a:ext>
                </a:extLst>
              </p:cNvPr>
              <p:cNvSpPr/>
              <p:nvPr/>
            </p:nvSpPr>
            <p:spPr>
              <a:xfrm>
                <a:off x="839495" y="1639126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52" b="1" dirty="0">
                    <a:solidFill>
                      <a:schemeClr val="tx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</a:t>
                </a:r>
                <a:endParaRPr lang="zh-CN" altLang="en-US" sz="952" b="1" baseline="-25000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20" name="矩形 257">
                <a:extLst>
                  <a:ext uri="{FF2B5EF4-FFF2-40B4-BE49-F238E27FC236}">
                    <a16:creationId xmlns:a16="http://schemas.microsoft.com/office/drawing/2014/main" id="{D27E527E-0BBD-2AC2-73BF-67591E0D5B6F}"/>
                  </a:ext>
                </a:extLst>
              </p:cNvPr>
              <p:cNvSpPr/>
              <p:nvPr/>
            </p:nvSpPr>
            <p:spPr>
              <a:xfrm>
                <a:off x="1273412" y="1639126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52" b="1" dirty="0">
                    <a:solidFill>
                      <a:schemeClr val="tx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</a:t>
                </a:r>
                <a:endParaRPr lang="zh-CN" altLang="en-US" sz="952" b="1" baseline="-25000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21" name="矩形 258">
                <a:extLst>
                  <a:ext uri="{FF2B5EF4-FFF2-40B4-BE49-F238E27FC236}">
                    <a16:creationId xmlns:a16="http://schemas.microsoft.com/office/drawing/2014/main" id="{A7C896F8-7C32-7889-3E35-17E99E99A49A}"/>
                  </a:ext>
                </a:extLst>
              </p:cNvPr>
              <p:cNvSpPr/>
              <p:nvPr/>
            </p:nvSpPr>
            <p:spPr>
              <a:xfrm>
                <a:off x="1707329" y="1639126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52" b="1" dirty="0">
                    <a:solidFill>
                      <a:schemeClr val="tx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</a:t>
                </a:r>
                <a:endParaRPr lang="zh-CN" altLang="en-US" sz="952" b="1" baseline="-25000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22" name="矩形 259">
                <a:extLst>
                  <a:ext uri="{FF2B5EF4-FFF2-40B4-BE49-F238E27FC236}">
                    <a16:creationId xmlns:a16="http://schemas.microsoft.com/office/drawing/2014/main" id="{87D4D372-E9AC-D60F-CAF8-0EF974113D50}"/>
                  </a:ext>
                </a:extLst>
              </p:cNvPr>
              <p:cNvSpPr/>
              <p:nvPr/>
            </p:nvSpPr>
            <p:spPr>
              <a:xfrm>
                <a:off x="405578" y="2071347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52" b="1" dirty="0">
                    <a:solidFill>
                      <a:schemeClr val="tx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</a:t>
                </a:r>
                <a:endParaRPr lang="zh-CN" altLang="en-US" sz="952" b="1" baseline="-25000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23" name="矩形 260">
                <a:extLst>
                  <a:ext uri="{FF2B5EF4-FFF2-40B4-BE49-F238E27FC236}">
                    <a16:creationId xmlns:a16="http://schemas.microsoft.com/office/drawing/2014/main" id="{CFC231DB-1B0E-7009-C824-4F65AB633EB3}"/>
                  </a:ext>
                </a:extLst>
              </p:cNvPr>
              <p:cNvSpPr/>
              <p:nvPr/>
            </p:nvSpPr>
            <p:spPr>
              <a:xfrm>
                <a:off x="839495" y="2071347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52" b="1" dirty="0">
                    <a:solidFill>
                      <a:schemeClr val="tx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</a:t>
                </a:r>
                <a:endParaRPr lang="zh-CN" altLang="en-US" sz="952" b="1" baseline="-25000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24" name="矩形 261">
                <a:extLst>
                  <a:ext uri="{FF2B5EF4-FFF2-40B4-BE49-F238E27FC236}">
                    <a16:creationId xmlns:a16="http://schemas.microsoft.com/office/drawing/2014/main" id="{8A77373F-1A8C-8FA8-1C27-D3AE0E2BC8BC}"/>
                  </a:ext>
                </a:extLst>
              </p:cNvPr>
              <p:cNvSpPr/>
              <p:nvPr/>
            </p:nvSpPr>
            <p:spPr>
              <a:xfrm>
                <a:off x="1273412" y="2071347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52" b="1" dirty="0">
                    <a:solidFill>
                      <a:schemeClr val="tx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</a:t>
                </a:r>
                <a:endParaRPr lang="zh-CN" altLang="en-US" sz="952" b="1" baseline="-25000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25" name="矩形 262">
                <a:extLst>
                  <a:ext uri="{FF2B5EF4-FFF2-40B4-BE49-F238E27FC236}">
                    <a16:creationId xmlns:a16="http://schemas.microsoft.com/office/drawing/2014/main" id="{B0BF31CA-D370-9F85-4D6A-86372E38DB1D}"/>
                  </a:ext>
                </a:extLst>
              </p:cNvPr>
              <p:cNvSpPr/>
              <p:nvPr/>
            </p:nvSpPr>
            <p:spPr>
              <a:xfrm>
                <a:off x="1707329" y="2071347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52" b="1" dirty="0">
                    <a:solidFill>
                      <a:schemeClr val="tx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</a:t>
                </a:r>
                <a:endParaRPr lang="zh-CN" altLang="en-US" sz="952" b="1" baseline="-25000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26" name="矩形 263">
                <a:extLst>
                  <a:ext uri="{FF2B5EF4-FFF2-40B4-BE49-F238E27FC236}">
                    <a16:creationId xmlns:a16="http://schemas.microsoft.com/office/drawing/2014/main" id="{9C803DF0-894F-5BAD-F751-94CB528C057F}"/>
                  </a:ext>
                </a:extLst>
              </p:cNvPr>
              <p:cNvSpPr/>
              <p:nvPr/>
            </p:nvSpPr>
            <p:spPr>
              <a:xfrm>
                <a:off x="405578" y="2503568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52" b="1" dirty="0">
                    <a:solidFill>
                      <a:schemeClr val="tx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</a:t>
                </a:r>
                <a:endParaRPr lang="zh-CN" altLang="en-US" sz="952" b="1" baseline="-25000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27" name="矩形 264">
                <a:extLst>
                  <a:ext uri="{FF2B5EF4-FFF2-40B4-BE49-F238E27FC236}">
                    <a16:creationId xmlns:a16="http://schemas.microsoft.com/office/drawing/2014/main" id="{1CFDFD13-5197-80A7-B5F5-4B35B89373EC}"/>
                  </a:ext>
                </a:extLst>
              </p:cNvPr>
              <p:cNvSpPr/>
              <p:nvPr/>
            </p:nvSpPr>
            <p:spPr>
              <a:xfrm>
                <a:off x="839495" y="2503568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52" b="1" dirty="0">
                    <a:solidFill>
                      <a:schemeClr val="tx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</a:t>
                </a:r>
                <a:endParaRPr lang="zh-CN" altLang="en-US" sz="952" b="1" baseline="-25000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28" name="矩形 265">
                <a:extLst>
                  <a:ext uri="{FF2B5EF4-FFF2-40B4-BE49-F238E27FC236}">
                    <a16:creationId xmlns:a16="http://schemas.microsoft.com/office/drawing/2014/main" id="{D8B4F525-9DE5-10DC-11D0-94BF29E9252D}"/>
                  </a:ext>
                </a:extLst>
              </p:cNvPr>
              <p:cNvSpPr/>
              <p:nvPr/>
            </p:nvSpPr>
            <p:spPr>
              <a:xfrm>
                <a:off x="1273412" y="2503568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52" b="1" dirty="0">
                    <a:solidFill>
                      <a:schemeClr val="tx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</a:t>
                </a:r>
                <a:endParaRPr lang="zh-CN" altLang="en-US" sz="952" b="1" baseline="-25000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29" name="矩形 266">
                <a:extLst>
                  <a:ext uri="{FF2B5EF4-FFF2-40B4-BE49-F238E27FC236}">
                    <a16:creationId xmlns:a16="http://schemas.microsoft.com/office/drawing/2014/main" id="{2DCF85B8-FEA6-33CC-0638-E77D42A6E06D}"/>
                  </a:ext>
                </a:extLst>
              </p:cNvPr>
              <p:cNvSpPr/>
              <p:nvPr/>
            </p:nvSpPr>
            <p:spPr>
              <a:xfrm>
                <a:off x="1707329" y="2503568"/>
                <a:ext cx="406400" cy="4064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52" b="1" dirty="0">
                    <a:solidFill>
                      <a:schemeClr val="tx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</a:t>
                </a:r>
                <a:endParaRPr lang="zh-CN" altLang="en-US" sz="952" b="1" baseline="-25000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grpSp>
          <p:nvGrpSpPr>
            <p:cNvPr id="28" name="组合 145">
              <a:extLst>
                <a:ext uri="{FF2B5EF4-FFF2-40B4-BE49-F238E27FC236}">
                  <a16:creationId xmlns:a16="http://schemas.microsoft.com/office/drawing/2014/main" id="{01E5BCC5-6401-49C6-8635-B0E290BEB432}"/>
                </a:ext>
              </a:extLst>
            </p:cNvPr>
            <p:cNvGrpSpPr/>
            <p:nvPr/>
          </p:nvGrpSpPr>
          <p:grpSpPr>
            <a:xfrm>
              <a:off x="6406695" y="2655078"/>
              <a:ext cx="1956599" cy="1950319"/>
              <a:chOff x="7345306" y="3032507"/>
              <a:chExt cx="3299462" cy="3288873"/>
            </a:xfrm>
          </p:grpSpPr>
          <p:sp>
            <p:nvSpPr>
              <p:cNvPr id="74" name="矩形 211">
                <a:extLst>
                  <a:ext uri="{FF2B5EF4-FFF2-40B4-BE49-F238E27FC236}">
                    <a16:creationId xmlns:a16="http://schemas.microsoft.com/office/drawing/2014/main" id="{00216273-5408-F029-CB10-6AF6DDF982D2}"/>
                  </a:ext>
                </a:extLst>
              </p:cNvPr>
              <p:cNvSpPr/>
              <p:nvPr/>
            </p:nvSpPr>
            <p:spPr>
              <a:xfrm>
                <a:off x="7345306" y="3032507"/>
                <a:ext cx="268076" cy="26981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52" b="1" dirty="0">
                    <a:solidFill>
                      <a:schemeClr val="tx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</a:t>
                </a:r>
                <a:endParaRPr lang="zh-CN" altLang="en-US" sz="952" b="1" baseline="-25000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75" name="直接箭头连接符 212">
                <a:extLst>
                  <a:ext uri="{FF2B5EF4-FFF2-40B4-BE49-F238E27FC236}">
                    <a16:creationId xmlns:a16="http://schemas.microsoft.com/office/drawing/2014/main" id="{944328FA-5D73-9B1B-02CA-1999EFCC0777}"/>
                  </a:ext>
                </a:extLst>
              </p:cNvPr>
              <p:cNvCxnSpPr>
                <a:cxnSpLocks/>
                <a:stCxn id="74" idx="3"/>
              </p:cNvCxnSpPr>
              <p:nvPr/>
            </p:nvCxnSpPr>
            <p:spPr>
              <a:xfrm>
                <a:off x="7613382" y="3167413"/>
                <a:ext cx="742386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箭头连接符 213">
                <a:extLst>
                  <a:ext uri="{FF2B5EF4-FFF2-40B4-BE49-F238E27FC236}">
                    <a16:creationId xmlns:a16="http://schemas.microsoft.com/office/drawing/2014/main" id="{0BF1424B-27BA-D105-5BAA-DF86A9551C4B}"/>
                  </a:ext>
                </a:extLst>
              </p:cNvPr>
              <p:cNvCxnSpPr>
                <a:cxnSpLocks/>
                <a:stCxn id="74" idx="2"/>
              </p:cNvCxnSpPr>
              <p:nvPr/>
            </p:nvCxnSpPr>
            <p:spPr>
              <a:xfrm>
                <a:off x="7479344" y="3302318"/>
                <a:ext cx="0" cy="73654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矩形 214">
                <a:extLst>
                  <a:ext uri="{FF2B5EF4-FFF2-40B4-BE49-F238E27FC236}">
                    <a16:creationId xmlns:a16="http://schemas.microsoft.com/office/drawing/2014/main" id="{E3DB8368-BA47-3AC8-62AE-62E322ECC0D4}"/>
                  </a:ext>
                </a:extLst>
              </p:cNvPr>
              <p:cNvSpPr/>
              <p:nvPr/>
            </p:nvSpPr>
            <p:spPr>
              <a:xfrm>
                <a:off x="8355768" y="3032507"/>
                <a:ext cx="268076" cy="26981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52" b="1" dirty="0">
                    <a:solidFill>
                      <a:schemeClr val="tx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</a:t>
                </a:r>
                <a:endParaRPr lang="zh-CN" altLang="en-US" sz="952" b="1" baseline="-25000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78" name="直接箭头连接符 215">
                <a:extLst>
                  <a:ext uri="{FF2B5EF4-FFF2-40B4-BE49-F238E27FC236}">
                    <a16:creationId xmlns:a16="http://schemas.microsoft.com/office/drawing/2014/main" id="{7AFF29C3-2EE4-25AA-A23D-B7A226E128F0}"/>
                  </a:ext>
                </a:extLst>
              </p:cNvPr>
              <p:cNvCxnSpPr>
                <a:cxnSpLocks/>
                <a:stCxn id="77" idx="3"/>
              </p:cNvCxnSpPr>
              <p:nvPr/>
            </p:nvCxnSpPr>
            <p:spPr>
              <a:xfrm>
                <a:off x="8623844" y="3167413"/>
                <a:ext cx="742386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箭头连接符 216">
                <a:extLst>
                  <a:ext uri="{FF2B5EF4-FFF2-40B4-BE49-F238E27FC236}">
                    <a16:creationId xmlns:a16="http://schemas.microsoft.com/office/drawing/2014/main" id="{C8939A8A-FD1F-0DB9-E54F-C471AB21ABF5}"/>
                  </a:ext>
                </a:extLst>
              </p:cNvPr>
              <p:cNvCxnSpPr>
                <a:cxnSpLocks/>
                <a:stCxn id="77" idx="2"/>
              </p:cNvCxnSpPr>
              <p:nvPr/>
            </p:nvCxnSpPr>
            <p:spPr>
              <a:xfrm>
                <a:off x="8489806" y="3302318"/>
                <a:ext cx="0" cy="73654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矩形 217">
                <a:extLst>
                  <a:ext uri="{FF2B5EF4-FFF2-40B4-BE49-F238E27FC236}">
                    <a16:creationId xmlns:a16="http://schemas.microsoft.com/office/drawing/2014/main" id="{70F72A11-E6A0-8289-FF87-FC697F255C18}"/>
                  </a:ext>
                </a:extLst>
              </p:cNvPr>
              <p:cNvSpPr/>
              <p:nvPr/>
            </p:nvSpPr>
            <p:spPr>
              <a:xfrm>
                <a:off x="9366230" y="3032507"/>
                <a:ext cx="268076" cy="26981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52" b="1" dirty="0">
                    <a:solidFill>
                      <a:schemeClr val="tx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</a:t>
                </a:r>
                <a:endParaRPr lang="zh-CN" altLang="en-US" sz="952" b="1" baseline="-25000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81" name="直接箭头连接符 218">
                <a:extLst>
                  <a:ext uri="{FF2B5EF4-FFF2-40B4-BE49-F238E27FC236}">
                    <a16:creationId xmlns:a16="http://schemas.microsoft.com/office/drawing/2014/main" id="{C2680BB1-B819-9D91-5E6A-F2F58474B686}"/>
                  </a:ext>
                </a:extLst>
              </p:cNvPr>
              <p:cNvCxnSpPr>
                <a:cxnSpLocks/>
                <a:stCxn id="80" idx="3"/>
              </p:cNvCxnSpPr>
              <p:nvPr/>
            </p:nvCxnSpPr>
            <p:spPr>
              <a:xfrm>
                <a:off x="9634306" y="3167413"/>
                <a:ext cx="742386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箭头连接符 219">
                <a:extLst>
                  <a:ext uri="{FF2B5EF4-FFF2-40B4-BE49-F238E27FC236}">
                    <a16:creationId xmlns:a16="http://schemas.microsoft.com/office/drawing/2014/main" id="{4F6DA2BB-6424-DE18-E902-2C3A0FCF5756}"/>
                  </a:ext>
                </a:extLst>
              </p:cNvPr>
              <p:cNvCxnSpPr>
                <a:cxnSpLocks/>
                <a:stCxn id="80" idx="2"/>
              </p:cNvCxnSpPr>
              <p:nvPr/>
            </p:nvCxnSpPr>
            <p:spPr>
              <a:xfrm>
                <a:off x="9500268" y="3302318"/>
                <a:ext cx="0" cy="73654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矩形 220">
                <a:extLst>
                  <a:ext uri="{FF2B5EF4-FFF2-40B4-BE49-F238E27FC236}">
                    <a16:creationId xmlns:a16="http://schemas.microsoft.com/office/drawing/2014/main" id="{13144526-5E82-E4BA-5C2D-CF991B4A1950}"/>
                  </a:ext>
                </a:extLst>
              </p:cNvPr>
              <p:cNvSpPr/>
              <p:nvPr/>
            </p:nvSpPr>
            <p:spPr>
              <a:xfrm>
                <a:off x="10376692" y="3032507"/>
                <a:ext cx="268076" cy="26981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52" b="1" dirty="0">
                    <a:solidFill>
                      <a:schemeClr val="tx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</a:t>
                </a:r>
                <a:endParaRPr lang="zh-CN" altLang="en-US" sz="952" b="1" baseline="-25000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84" name="直接箭头连接符 221">
                <a:extLst>
                  <a:ext uri="{FF2B5EF4-FFF2-40B4-BE49-F238E27FC236}">
                    <a16:creationId xmlns:a16="http://schemas.microsoft.com/office/drawing/2014/main" id="{DF07207C-BA98-B371-C980-74CFBFFB3DE9}"/>
                  </a:ext>
                </a:extLst>
              </p:cNvPr>
              <p:cNvCxnSpPr>
                <a:cxnSpLocks/>
                <a:stCxn id="83" idx="2"/>
              </p:cNvCxnSpPr>
              <p:nvPr/>
            </p:nvCxnSpPr>
            <p:spPr>
              <a:xfrm>
                <a:off x="10510730" y="3302318"/>
                <a:ext cx="0" cy="73654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矩形 222">
                <a:extLst>
                  <a:ext uri="{FF2B5EF4-FFF2-40B4-BE49-F238E27FC236}">
                    <a16:creationId xmlns:a16="http://schemas.microsoft.com/office/drawing/2014/main" id="{4FE16A5A-937D-353D-373E-6A9E5FD23380}"/>
                  </a:ext>
                </a:extLst>
              </p:cNvPr>
              <p:cNvSpPr/>
              <p:nvPr/>
            </p:nvSpPr>
            <p:spPr>
              <a:xfrm>
                <a:off x="7345306" y="4038861"/>
                <a:ext cx="268076" cy="26981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52" b="1" dirty="0">
                    <a:solidFill>
                      <a:schemeClr val="tx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</a:t>
                </a:r>
                <a:endParaRPr lang="zh-CN" altLang="en-US" sz="952" b="1" baseline="-25000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86" name="直接箭头连接符 223">
                <a:extLst>
                  <a:ext uri="{FF2B5EF4-FFF2-40B4-BE49-F238E27FC236}">
                    <a16:creationId xmlns:a16="http://schemas.microsoft.com/office/drawing/2014/main" id="{9A75C405-E25D-D70E-7198-B69B01F2F971}"/>
                  </a:ext>
                </a:extLst>
              </p:cNvPr>
              <p:cNvCxnSpPr>
                <a:cxnSpLocks/>
                <a:stCxn id="85" idx="3"/>
              </p:cNvCxnSpPr>
              <p:nvPr/>
            </p:nvCxnSpPr>
            <p:spPr>
              <a:xfrm>
                <a:off x="7613382" y="4173767"/>
                <a:ext cx="742386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箭头连接符 224">
                <a:extLst>
                  <a:ext uri="{FF2B5EF4-FFF2-40B4-BE49-F238E27FC236}">
                    <a16:creationId xmlns:a16="http://schemas.microsoft.com/office/drawing/2014/main" id="{797EDFEF-42D5-0100-227E-7C4E55C14B71}"/>
                  </a:ext>
                </a:extLst>
              </p:cNvPr>
              <p:cNvCxnSpPr>
                <a:cxnSpLocks/>
                <a:stCxn id="85" idx="2"/>
              </p:cNvCxnSpPr>
              <p:nvPr/>
            </p:nvCxnSpPr>
            <p:spPr>
              <a:xfrm>
                <a:off x="7479344" y="4308672"/>
                <a:ext cx="0" cy="73654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矩形 225">
                <a:extLst>
                  <a:ext uri="{FF2B5EF4-FFF2-40B4-BE49-F238E27FC236}">
                    <a16:creationId xmlns:a16="http://schemas.microsoft.com/office/drawing/2014/main" id="{BD90674C-9854-5467-933F-B82F22239F3F}"/>
                  </a:ext>
                </a:extLst>
              </p:cNvPr>
              <p:cNvSpPr/>
              <p:nvPr/>
            </p:nvSpPr>
            <p:spPr>
              <a:xfrm>
                <a:off x="8355768" y="4038861"/>
                <a:ext cx="268076" cy="26981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52" b="1" dirty="0">
                    <a:solidFill>
                      <a:schemeClr val="tx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</a:t>
                </a:r>
                <a:endParaRPr lang="zh-CN" altLang="en-US" sz="952" b="1" baseline="-25000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89" name="直接箭头连接符 226">
                <a:extLst>
                  <a:ext uri="{FF2B5EF4-FFF2-40B4-BE49-F238E27FC236}">
                    <a16:creationId xmlns:a16="http://schemas.microsoft.com/office/drawing/2014/main" id="{A3F24B7B-9530-F127-AB0A-93CD35CEFDB6}"/>
                  </a:ext>
                </a:extLst>
              </p:cNvPr>
              <p:cNvCxnSpPr>
                <a:cxnSpLocks/>
                <a:stCxn id="88" idx="3"/>
              </p:cNvCxnSpPr>
              <p:nvPr/>
            </p:nvCxnSpPr>
            <p:spPr>
              <a:xfrm>
                <a:off x="8623844" y="4173767"/>
                <a:ext cx="742386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箭头连接符 227">
                <a:extLst>
                  <a:ext uri="{FF2B5EF4-FFF2-40B4-BE49-F238E27FC236}">
                    <a16:creationId xmlns:a16="http://schemas.microsoft.com/office/drawing/2014/main" id="{49DA1BDF-EEEC-F9E6-4029-CC2280365DB1}"/>
                  </a:ext>
                </a:extLst>
              </p:cNvPr>
              <p:cNvCxnSpPr>
                <a:cxnSpLocks/>
                <a:stCxn id="88" idx="2"/>
              </p:cNvCxnSpPr>
              <p:nvPr/>
            </p:nvCxnSpPr>
            <p:spPr>
              <a:xfrm>
                <a:off x="8489806" y="4308672"/>
                <a:ext cx="0" cy="73654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矩形 228">
                <a:extLst>
                  <a:ext uri="{FF2B5EF4-FFF2-40B4-BE49-F238E27FC236}">
                    <a16:creationId xmlns:a16="http://schemas.microsoft.com/office/drawing/2014/main" id="{DF5CE482-4CD9-0E48-F8E1-12A4863BB865}"/>
                  </a:ext>
                </a:extLst>
              </p:cNvPr>
              <p:cNvSpPr/>
              <p:nvPr/>
            </p:nvSpPr>
            <p:spPr>
              <a:xfrm>
                <a:off x="9366230" y="4038861"/>
                <a:ext cx="268076" cy="26981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52" b="1" dirty="0">
                    <a:solidFill>
                      <a:schemeClr val="tx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</a:t>
                </a:r>
                <a:endParaRPr lang="zh-CN" altLang="en-US" sz="952" b="1" baseline="-25000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92" name="直接箭头连接符 229">
                <a:extLst>
                  <a:ext uri="{FF2B5EF4-FFF2-40B4-BE49-F238E27FC236}">
                    <a16:creationId xmlns:a16="http://schemas.microsoft.com/office/drawing/2014/main" id="{1DAD6251-7464-4D37-667A-9898BCEBF30F}"/>
                  </a:ext>
                </a:extLst>
              </p:cNvPr>
              <p:cNvCxnSpPr>
                <a:cxnSpLocks/>
                <a:stCxn id="91" idx="3"/>
              </p:cNvCxnSpPr>
              <p:nvPr/>
            </p:nvCxnSpPr>
            <p:spPr>
              <a:xfrm>
                <a:off x="9634306" y="4173767"/>
                <a:ext cx="742386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箭头连接符 230">
                <a:extLst>
                  <a:ext uri="{FF2B5EF4-FFF2-40B4-BE49-F238E27FC236}">
                    <a16:creationId xmlns:a16="http://schemas.microsoft.com/office/drawing/2014/main" id="{AE5D910E-7AFB-5E6C-C4A0-EC06AE80CC9D}"/>
                  </a:ext>
                </a:extLst>
              </p:cNvPr>
              <p:cNvCxnSpPr>
                <a:cxnSpLocks/>
                <a:stCxn id="91" idx="2"/>
              </p:cNvCxnSpPr>
              <p:nvPr/>
            </p:nvCxnSpPr>
            <p:spPr>
              <a:xfrm>
                <a:off x="9500268" y="4308672"/>
                <a:ext cx="0" cy="73654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矩形 231">
                <a:extLst>
                  <a:ext uri="{FF2B5EF4-FFF2-40B4-BE49-F238E27FC236}">
                    <a16:creationId xmlns:a16="http://schemas.microsoft.com/office/drawing/2014/main" id="{E19D6B61-9E9C-72F2-37B7-A30D838C627E}"/>
                  </a:ext>
                </a:extLst>
              </p:cNvPr>
              <p:cNvSpPr/>
              <p:nvPr/>
            </p:nvSpPr>
            <p:spPr>
              <a:xfrm>
                <a:off x="10376692" y="4038861"/>
                <a:ext cx="268076" cy="26981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52" b="1" dirty="0">
                    <a:solidFill>
                      <a:schemeClr val="tx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</a:t>
                </a:r>
                <a:endParaRPr lang="zh-CN" altLang="en-US" sz="952" b="1" baseline="-25000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95" name="直接箭头连接符 232">
                <a:extLst>
                  <a:ext uri="{FF2B5EF4-FFF2-40B4-BE49-F238E27FC236}">
                    <a16:creationId xmlns:a16="http://schemas.microsoft.com/office/drawing/2014/main" id="{94DDCB06-B7EA-88C4-24C2-92C640861128}"/>
                  </a:ext>
                </a:extLst>
              </p:cNvPr>
              <p:cNvCxnSpPr>
                <a:cxnSpLocks/>
                <a:stCxn id="94" idx="2"/>
              </p:cNvCxnSpPr>
              <p:nvPr/>
            </p:nvCxnSpPr>
            <p:spPr>
              <a:xfrm>
                <a:off x="10510730" y="4308672"/>
                <a:ext cx="0" cy="73654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矩形 233">
                <a:extLst>
                  <a:ext uri="{FF2B5EF4-FFF2-40B4-BE49-F238E27FC236}">
                    <a16:creationId xmlns:a16="http://schemas.microsoft.com/office/drawing/2014/main" id="{D2404D23-BD20-86B9-9394-DA679AE861FA}"/>
                  </a:ext>
                </a:extLst>
              </p:cNvPr>
              <p:cNvSpPr/>
              <p:nvPr/>
            </p:nvSpPr>
            <p:spPr>
              <a:xfrm>
                <a:off x="7345306" y="5045215"/>
                <a:ext cx="268076" cy="26981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52" b="1" dirty="0">
                    <a:solidFill>
                      <a:schemeClr val="tx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</a:t>
                </a:r>
                <a:endParaRPr lang="zh-CN" altLang="en-US" sz="952" b="1" baseline="-25000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97" name="直接箭头连接符 234">
                <a:extLst>
                  <a:ext uri="{FF2B5EF4-FFF2-40B4-BE49-F238E27FC236}">
                    <a16:creationId xmlns:a16="http://schemas.microsoft.com/office/drawing/2014/main" id="{FA056D7B-13EA-CB49-A3D7-C8CA8FD4DAA0}"/>
                  </a:ext>
                </a:extLst>
              </p:cNvPr>
              <p:cNvCxnSpPr>
                <a:cxnSpLocks/>
                <a:stCxn id="96" idx="3"/>
              </p:cNvCxnSpPr>
              <p:nvPr/>
            </p:nvCxnSpPr>
            <p:spPr>
              <a:xfrm>
                <a:off x="7613382" y="5180121"/>
                <a:ext cx="742386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箭头连接符 235">
                <a:extLst>
                  <a:ext uri="{FF2B5EF4-FFF2-40B4-BE49-F238E27FC236}">
                    <a16:creationId xmlns:a16="http://schemas.microsoft.com/office/drawing/2014/main" id="{2CC44A9F-3272-8791-13B6-312E41020534}"/>
                  </a:ext>
                </a:extLst>
              </p:cNvPr>
              <p:cNvCxnSpPr>
                <a:cxnSpLocks/>
                <a:stCxn id="96" idx="2"/>
              </p:cNvCxnSpPr>
              <p:nvPr/>
            </p:nvCxnSpPr>
            <p:spPr>
              <a:xfrm>
                <a:off x="7479344" y="5315026"/>
                <a:ext cx="0" cy="73654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矩形 236">
                <a:extLst>
                  <a:ext uri="{FF2B5EF4-FFF2-40B4-BE49-F238E27FC236}">
                    <a16:creationId xmlns:a16="http://schemas.microsoft.com/office/drawing/2014/main" id="{D24EB949-2B7D-617F-E414-CB448CB966A2}"/>
                  </a:ext>
                </a:extLst>
              </p:cNvPr>
              <p:cNvSpPr/>
              <p:nvPr/>
            </p:nvSpPr>
            <p:spPr>
              <a:xfrm>
                <a:off x="8355768" y="5045215"/>
                <a:ext cx="268076" cy="26981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52" b="1" dirty="0">
                    <a:solidFill>
                      <a:schemeClr val="tx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</a:t>
                </a:r>
                <a:endParaRPr lang="zh-CN" altLang="en-US" sz="952" b="1" baseline="-25000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100" name="直接箭头连接符 237">
                <a:extLst>
                  <a:ext uri="{FF2B5EF4-FFF2-40B4-BE49-F238E27FC236}">
                    <a16:creationId xmlns:a16="http://schemas.microsoft.com/office/drawing/2014/main" id="{16EDAA2A-FAE7-F959-A18E-015E2634DDE9}"/>
                  </a:ext>
                </a:extLst>
              </p:cNvPr>
              <p:cNvCxnSpPr>
                <a:cxnSpLocks/>
                <a:stCxn id="99" idx="3"/>
              </p:cNvCxnSpPr>
              <p:nvPr/>
            </p:nvCxnSpPr>
            <p:spPr>
              <a:xfrm>
                <a:off x="8623844" y="5180121"/>
                <a:ext cx="742386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箭头连接符 238">
                <a:extLst>
                  <a:ext uri="{FF2B5EF4-FFF2-40B4-BE49-F238E27FC236}">
                    <a16:creationId xmlns:a16="http://schemas.microsoft.com/office/drawing/2014/main" id="{03B66DB4-B9A2-ECDA-2602-2E9A1F8D46EE}"/>
                  </a:ext>
                </a:extLst>
              </p:cNvPr>
              <p:cNvCxnSpPr>
                <a:cxnSpLocks/>
                <a:stCxn id="99" idx="2"/>
              </p:cNvCxnSpPr>
              <p:nvPr/>
            </p:nvCxnSpPr>
            <p:spPr>
              <a:xfrm>
                <a:off x="8489806" y="5315026"/>
                <a:ext cx="0" cy="73654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矩形 239">
                <a:extLst>
                  <a:ext uri="{FF2B5EF4-FFF2-40B4-BE49-F238E27FC236}">
                    <a16:creationId xmlns:a16="http://schemas.microsoft.com/office/drawing/2014/main" id="{999F487C-E859-D072-35EE-528A4010B89E}"/>
                  </a:ext>
                </a:extLst>
              </p:cNvPr>
              <p:cNvSpPr/>
              <p:nvPr/>
            </p:nvSpPr>
            <p:spPr>
              <a:xfrm>
                <a:off x="9366230" y="5045215"/>
                <a:ext cx="268076" cy="26981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52" b="1" dirty="0">
                    <a:solidFill>
                      <a:schemeClr val="tx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</a:t>
                </a:r>
                <a:endParaRPr lang="zh-CN" altLang="en-US" sz="952" b="1" baseline="-25000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103" name="直接箭头连接符 240">
                <a:extLst>
                  <a:ext uri="{FF2B5EF4-FFF2-40B4-BE49-F238E27FC236}">
                    <a16:creationId xmlns:a16="http://schemas.microsoft.com/office/drawing/2014/main" id="{1BB517BD-D257-A448-6F86-1C96751C75BF}"/>
                  </a:ext>
                </a:extLst>
              </p:cNvPr>
              <p:cNvCxnSpPr>
                <a:cxnSpLocks/>
                <a:stCxn id="102" idx="3"/>
              </p:cNvCxnSpPr>
              <p:nvPr/>
            </p:nvCxnSpPr>
            <p:spPr>
              <a:xfrm>
                <a:off x="9634306" y="5180121"/>
                <a:ext cx="742386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箭头连接符 241">
                <a:extLst>
                  <a:ext uri="{FF2B5EF4-FFF2-40B4-BE49-F238E27FC236}">
                    <a16:creationId xmlns:a16="http://schemas.microsoft.com/office/drawing/2014/main" id="{99A8C342-A615-E9B1-A75A-D2A64FB63996}"/>
                  </a:ext>
                </a:extLst>
              </p:cNvPr>
              <p:cNvCxnSpPr>
                <a:cxnSpLocks/>
                <a:stCxn id="102" idx="2"/>
              </p:cNvCxnSpPr>
              <p:nvPr/>
            </p:nvCxnSpPr>
            <p:spPr>
              <a:xfrm>
                <a:off x="9500268" y="5315026"/>
                <a:ext cx="0" cy="73654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矩形 242">
                <a:extLst>
                  <a:ext uri="{FF2B5EF4-FFF2-40B4-BE49-F238E27FC236}">
                    <a16:creationId xmlns:a16="http://schemas.microsoft.com/office/drawing/2014/main" id="{A26FC2B8-3C90-71B5-3952-2E92AC299946}"/>
                  </a:ext>
                </a:extLst>
              </p:cNvPr>
              <p:cNvSpPr/>
              <p:nvPr/>
            </p:nvSpPr>
            <p:spPr>
              <a:xfrm>
                <a:off x="10376692" y="5045215"/>
                <a:ext cx="268076" cy="26981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52" b="1" dirty="0">
                    <a:solidFill>
                      <a:schemeClr val="tx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</a:t>
                </a:r>
                <a:endParaRPr lang="zh-CN" altLang="en-US" sz="952" b="1" baseline="-25000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106" name="直接箭头连接符 243">
                <a:extLst>
                  <a:ext uri="{FF2B5EF4-FFF2-40B4-BE49-F238E27FC236}">
                    <a16:creationId xmlns:a16="http://schemas.microsoft.com/office/drawing/2014/main" id="{F42BDDCF-2687-1F13-A0C4-200B6893E8FE}"/>
                  </a:ext>
                </a:extLst>
              </p:cNvPr>
              <p:cNvCxnSpPr>
                <a:cxnSpLocks/>
                <a:stCxn id="105" idx="2"/>
              </p:cNvCxnSpPr>
              <p:nvPr/>
            </p:nvCxnSpPr>
            <p:spPr>
              <a:xfrm>
                <a:off x="10510730" y="5315026"/>
                <a:ext cx="0" cy="73654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矩形 244">
                <a:extLst>
                  <a:ext uri="{FF2B5EF4-FFF2-40B4-BE49-F238E27FC236}">
                    <a16:creationId xmlns:a16="http://schemas.microsoft.com/office/drawing/2014/main" id="{81C723C0-373F-E9C2-8AFC-BD599CCE1CB8}"/>
                  </a:ext>
                </a:extLst>
              </p:cNvPr>
              <p:cNvSpPr/>
              <p:nvPr/>
            </p:nvSpPr>
            <p:spPr>
              <a:xfrm>
                <a:off x="7345306" y="6051569"/>
                <a:ext cx="268076" cy="26981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52" b="1" dirty="0">
                    <a:solidFill>
                      <a:schemeClr val="tx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</a:t>
                </a:r>
                <a:endParaRPr lang="zh-CN" altLang="en-US" sz="952" b="1" baseline="-25000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108" name="直接箭头连接符 245">
                <a:extLst>
                  <a:ext uri="{FF2B5EF4-FFF2-40B4-BE49-F238E27FC236}">
                    <a16:creationId xmlns:a16="http://schemas.microsoft.com/office/drawing/2014/main" id="{025DE174-47F2-E717-3589-151B5A46737E}"/>
                  </a:ext>
                </a:extLst>
              </p:cNvPr>
              <p:cNvCxnSpPr>
                <a:cxnSpLocks/>
                <a:stCxn id="107" idx="3"/>
              </p:cNvCxnSpPr>
              <p:nvPr/>
            </p:nvCxnSpPr>
            <p:spPr>
              <a:xfrm>
                <a:off x="7613382" y="6186475"/>
                <a:ext cx="742386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矩形 246">
                <a:extLst>
                  <a:ext uri="{FF2B5EF4-FFF2-40B4-BE49-F238E27FC236}">
                    <a16:creationId xmlns:a16="http://schemas.microsoft.com/office/drawing/2014/main" id="{E0B81D10-E388-2C02-F10B-C1C0D5BF8BA0}"/>
                  </a:ext>
                </a:extLst>
              </p:cNvPr>
              <p:cNvSpPr/>
              <p:nvPr/>
            </p:nvSpPr>
            <p:spPr>
              <a:xfrm>
                <a:off x="8355768" y="6051569"/>
                <a:ext cx="268076" cy="26981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52" b="1" dirty="0">
                    <a:solidFill>
                      <a:schemeClr val="tx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</a:t>
                </a:r>
                <a:endParaRPr lang="zh-CN" altLang="en-US" sz="952" b="1" baseline="-25000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110" name="直接箭头连接符 247">
                <a:extLst>
                  <a:ext uri="{FF2B5EF4-FFF2-40B4-BE49-F238E27FC236}">
                    <a16:creationId xmlns:a16="http://schemas.microsoft.com/office/drawing/2014/main" id="{5B61D01E-5CA8-EB19-D8F3-B6B3B10379F0}"/>
                  </a:ext>
                </a:extLst>
              </p:cNvPr>
              <p:cNvCxnSpPr>
                <a:cxnSpLocks/>
                <a:stCxn id="109" idx="3"/>
              </p:cNvCxnSpPr>
              <p:nvPr/>
            </p:nvCxnSpPr>
            <p:spPr>
              <a:xfrm>
                <a:off x="8623844" y="6186475"/>
                <a:ext cx="742386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矩形 248">
                <a:extLst>
                  <a:ext uri="{FF2B5EF4-FFF2-40B4-BE49-F238E27FC236}">
                    <a16:creationId xmlns:a16="http://schemas.microsoft.com/office/drawing/2014/main" id="{355EC1B4-3C8E-9E7A-2522-BE6228FDDBEF}"/>
                  </a:ext>
                </a:extLst>
              </p:cNvPr>
              <p:cNvSpPr/>
              <p:nvPr/>
            </p:nvSpPr>
            <p:spPr>
              <a:xfrm>
                <a:off x="9366230" y="6051569"/>
                <a:ext cx="268076" cy="26981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52" b="1" dirty="0">
                    <a:solidFill>
                      <a:schemeClr val="tx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</a:t>
                </a:r>
                <a:endParaRPr lang="zh-CN" altLang="en-US" sz="952" b="1" baseline="-25000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112" name="直接箭头连接符 249">
                <a:extLst>
                  <a:ext uri="{FF2B5EF4-FFF2-40B4-BE49-F238E27FC236}">
                    <a16:creationId xmlns:a16="http://schemas.microsoft.com/office/drawing/2014/main" id="{A2D5232F-084C-2CF8-0ADF-99597D14EB23}"/>
                  </a:ext>
                </a:extLst>
              </p:cNvPr>
              <p:cNvCxnSpPr>
                <a:cxnSpLocks/>
                <a:stCxn id="111" idx="3"/>
              </p:cNvCxnSpPr>
              <p:nvPr/>
            </p:nvCxnSpPr>
            <p:spPr>
              <a:xfrm>
                <a:off x="9634306" y="6186475"/>
                <a:ext cx="742386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矩形 250">
                <a:extLst>
                  <a:ext uri="{FF2B5EF4-FFF2-40B4-BE49-F238E27FC236}">
                    <a16:creationId xmlns:a16="http://schemas.microsoft.com/office/drawing/2014/main" id="{DE698406-86E9-70B4-5156-5EFA5A2363F7}"/>
                  </a:ext>
                </a:extLst>
              </p:cNvPr>
              <p:cNvSpPr/>
              <p:nvPr/>
            </p:nvSpPr>
            <p:spPr>
              <a:xfrm>
                <a:off x="10376692" y="6051569"/>
                <a:ext cx="268076" cy="26981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52" b="1" dirty="0">
                    <a:solidFill>
                      <a:schemeClr val="tx2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</a:t>
                </a:r>
                <a:endParaRPr lang="zh-CN" altLang="en-US" sz="952" b="1" baseline="-25000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cxnSp>
          <p:nvCxnSpPr>
            <p:cNvPr id="29" name="直接箭头连接符 146">
              <a:extLst>
                <a:ext uri="{FF2B5EF4-FFF2-40B4-BE49-F238E27FC236}">
                  <a16:creationId xmlns:a16="http://schemas.microsoft.com/office/drawing/2014/main" id="{61F535EB-BCB4-C0CE-AC43-68EABF18E07A}"/>
                </a:ext>
              </a:extLst>
            </p:cNvPr>
            <p:cNvCxnSpPr>
              <a:cxnSpLocks/>
            </p:cNvCxnSpPr>
            <p:nvPr/>
          </p:nvCxnSpPr>
          <p:spPr>
            <a:xfrm>
              <a:off x="8363294" y="3318249"/>
              <a:ext cx="440239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147">
              <a:extLst>
                <a:ext uri="{FF2B5EF4-FFF2-40B4-BE49-F238E27FC236}">
                  <a16:creationId xmlns:a16="http://schemas.microsoft.com/office/drawing/2014/main" id="{2E1D6268-00B7-A3A9-C809-DEA0CB6C7308}"/>
                </a:ext>
              </a:extLst>
            </p:cNvPr>
            <p:cNvCxnSpPr>
              <a:cxnSpLocks/>
            </p:cNvCxnSpPr>
            <p:nvPr/>
          </p:nvCxnSpPr>
          <p:spPr>
            <a:xfrm>
              <a:off x="8363294" y="3928624"/>
              <a:ext cx="440239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148">
              <a:extLst>
                <a:ext uri="{FF2B5EF4-FFF2-40B4-BE49-F238E27FC236}">
                  <a16:creationId xmlns:a16="http://schemas.microsoft.com/office/drawing/2014/main" id="{A0C66377-240C-D98F-8BD3-CA4D9270A0CB}"/>
                </a:ext>
              </a:extLst>
            </p:cNvPr>
            <p:cNvCxnSpPr>
              <a:cxnSpLocks/>
            </p:cNvCxnSpPr>
            <p:nvPr/>
          </p:nvCxnSpPr>
          <p:spPr>
            <a:xfrm>
              <a:off x="8363294" y="4519801"/>
              <a:ext cx="440239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149">
              <a:extLst>
                <a:ext uri="{FF2B5EF4-FFF2-40B4-BE49-F238E27FC236}">
                  <a16:creationId xmlns:a16="http://schemas.microsoft.com/office/drawing/2014/main" id="{48F85F96-493C-03A8-17CB-56111D9E7017}"/>
                </a:ext>
              </a:extLst>
            </p:cNvPr>
            <p:cNvCxnSpPr>
              <a:cxnSpLocks/>
            </p:cNvCxnSpPr>
            <p:nvPr/>
          </p:nvCxnSpPr>
          <p:spPr>
            <a:xfrm>
              <a:off x="6494440" y="4631627"/>
              <a:ext cx="0" cy="570615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150">
              <a:extLst>
                <a:ext uri="{FF2B5EF4-FFF2-40B4-BE49-F238E27FC236}">
                  <a16:creationId xmlns:a16="http://schemas.microsoft.com/office/drawing/2014/main" id="{6F757723-F4B6-DC02-64D4-967D2B1786D5}"/>
                </a:ext>
              </a:extLst>
            </p:cNvPr>
            <p:cNvCxnSpPr>
              <a:cxnSpLocks/>
            </p:cNvCxnSpPr>
            <p:nvPr/>
          </p:nvCxnSpPr>
          <p:spPr>
            <a:xfrm>
              <a:off x="7091807" y="4631627"/>
              <a:ext cx="0" cy="570615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151">
              <a:extLst>
                <a:ext uri="{FF2B5EF4-FFF2-40B4-BE49-F238E27FC236}">
                  <a16:creationId xmlns:a16="http://schemas.microsoft.com/office/drawing/2014/main" id="{5FD4CBC4-656E-0E2E-5F03-4931A74BA92A}"/>
                </a:ext>
              </a:extLst>
            </p:cNvPr>
            <p:cNvCxnSpPr>
              <a:cxnSpLocks/>
            </p:cNvCxnSpPr>
            <p:nvPr/>
          </p:nvCxnSpPr>
          <p:spPr>
            <a:xfrm>
              <a:off x="7689175" y="4631627"/>
              <a:ext cx="0" cy="570615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152">
              <a:extLst>
                <a:ext uri="{FF2B5EF4-FFF2-40B4-BE49-F238E27FC236}">
                  <a16:creationId xmlns:a16="http://schemas.microsoft.com/office/drawing/2014/main" id="{25562699-47D7-CE75-2D6E-D27C10A00DCF}"/>
                </a:ext>
              </a:extLst>
            </p:cNvPr>
            <p:cNvCxnSpPr>
              <a:cxnSpLocks/>
            </p:cNvCxnSpPr>
            <p:nvPr/>
          </p:nvCxnSpPr>
          <p:spPr>
            <a:xfrm>
              <a:off x="8286542" y="4631627"/>
              <a:ext cx="0" cy="570615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153">
              <a:extLst>
                <a:ext uri="{FF2B5EF4-FFF2-40B4-BE49-F238E27FC236}">
                  <a16:creationId xmlns:a16="http://schemas.microsoft.com/office/drawing/2014/main" id="{757EABD2-57D7-E8BC-E97C-BA4AA051C715}"/>
                </a:ext>
              </a:extLst>
            </p:cNvPr>
            <p:cNvCxnSpPr>
              <a:cxnSpLocks/>
            </p:cNvCxnSpPr>
            <p:nvPr/>
          </p:nvCxnSpPr>
          <p:spPr>
            <a:xfrm>
              <a:off x="8363294" y="2735077"/>
              <a:ext cx="440239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154">
              <a:extLst>
                <a:ext uri="{FF2B5EF4-FFF2-40B4-BE49-F238E27FC236}">
                  <a16:creationId xmlns:a16="http://schemas.microsoft.com/office/drawing/2014/main" id="{A76C249F-AF7D-3EF8-E41A-7DB61C7119F2}"/>
                </a:ext>
              </a:extLst>
            </p:cNvPr>
            <p:cNvCxnSpPr>
              <a:cxnSpLocks/>
            </p:cNvCxnSpPr>
            <p:nvPr/>
          </p:nvCxnSpPr>
          <p:spPr>
            <a:xfrm>
              <a:off x="6493587" y="2456930"/>
              <a:ext cx="0" cy="235088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155">
              <a:extLst>
                <a:ext uri="{FF2B5EF4-FFF2-40B4-BE49-F238E27FC236}">
                  <a16:creationId xmlns:a16="http://schemas.microsoft.com/office/drawing/2014/main" id="{B21C6311-8A6A-1133-7780-E3AE08C2AE51}"/>
                </a:ext>
              </a:extLst>
            </p:cNvPr>
            <p:cNvCxnSpPr>
              <a:cxnSpLocks/>
            </p:cNvCxnSpPr>
            <p:nvPr/>
          </p:nvCxnSpPr>
          <p:spPr>
            <a:xfrm>
              <a:off x="7090954" y="2456930"/>
              <a:ext cx="0" cy="235088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156">
              <a:extLst>
                <a:ext uri="{FF2B5EF4-FFF2-40B4-BE49-F238E27FC236}">
                  <a16:creationId xmlns:a16="http://schemas.microsoft.com/office/drawing/2014/main" id="{6980937B-2F8D-07DA-2381-A5B61CE932E9}"/>
                </a:ext>
              </a:extLst>
            </p:cNvPr>
            <p:cNvCxnSpPr>
              <a:cxnSpLocks/>
            </p:cNvCxnSpPr>
            <p:nvPr/>
          </p:nvCxnSpPr>
          <p:spPr>
            <a:xfrm>
              <a:off x="7688322" y="2456930"/>
              <a:ext cx="0" cy="235088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157">
              <a:extLst>
                <a:ext uri="{FF2B5EF4-FFF2-40B4-BE49-F238E27FC236}">
                  <a16:creationId xmlns:a16="http://schemas.microsoft.com/office/drawing/2014/main" id="{A6D5DDFE-67EE-5A99-1A0F-EA0A215711E8}"/>
                </a:ext>
              </a:extLst>
            </p:cNvPr>
            <p:cNvCxnSpPr>
              <a:cxnSpLocks/>
            </p:cNvCxnSpPr>
            <p:nvPr/>
          </p:nvCxnSpPr>
          <p:spPr>
            <a:xfrm>
              <a:off x="8285689" y="2456930"/>
              <a:ext cx="0" cy="235088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组合 158">
              <a:extLst>
                <a:ext uri="{FF2B5EF4-FFF2-40B4-BE49-F238E27FC236}">
                  <a16:creationId xmlns:a16="http://schemas.microsoft.com/office/drawing/2014/main" id="{47032D17-BD47-EDCB-F9CD-24B6F1513870}"/>
                </a:ext>
              </a:extLst>
            </p:cNvPr>
            <p:cNvGrpSpPr/>
            <p:nvPr/>
          </p:nvGrpSpPr>
          <p:grpSpPr>
            <a:xfrm rot="16200000">
              <a:off x="5379767" y="3506205"/>
              <a:ext cx="1792104" cy="235088"/>
              <a:chOff x="7753216" y="2427597"/>
              <a:chExt cx="1939182" cy="254382"/>
            </a:xfrm>
          </p:grpSpPr>
          <p:cxnSp>
            <p:nvCxnSpPr>
              <p:cNvPr id="70" name="直接箭头连接符 207">
                <a:extLst>
                  <a:ext uri="{FF2B5EF4-FFF2-40B4-BE49-F238E27FC236}">
                    <a16:creationId xmlns:a16="http://schemas.microsoft.com/office/drawing/2014/main" id="{6DC63601-7429-4A48-9F05-CF7882277A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3216" y="2427597"/>
                <a:ext cx="0" cy="254382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箭头连接符 208">
                <a:extLst>
                  <a:ext uri="{FF2B5EF4-FFF2-40B4-BE49-F238E27FC236}">
                    <a16:creationId xmlns:a16="http://schemas.microsoft.com/office/drawing/2014/main" id="{BD75FA5D-7597-3508-D43D-58109D0088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99609" y="2427597"/>
                <a:ext cx="0" cy="254382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箭头连接符 209">
                <a:extLst>
                  <a:ext uri="{FF2B5EF4-FFF2-40B4-BE49-F238E27FC236}">
                    <a16:creationId xmlns:a16="http://schemas.microsoft.com/office/drawing/2014/main" id="{98B27784-4EDD-6BD0-963A-F63CC13830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46002" y="2427597"/>
                <a:ext cx="0" cy="254382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箭头连接符 210">
                <a:extLst>
                  <a:ext uri="{FF2B5EF4-FFF2-40B4-BE49-F238E27FC236}">
                    <a16:creationId xmlns:a16="http://schemas.microsoft.com/office/drawing/2014/main" id="{1DD4E0E6-44DF-14E1-E3BF-ECD5E56CAD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92398" y="2427597"/>
                <a:ext cx="0" cy="254382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2" name="直接箭头连接符 159">
              <a:extLst>
                <a:ext uri="{FF2B5EF4-FFF2-40B4-BE49-F238E27FC236}">
                  <a16:creationId xmlns:a16="http://schemas.microsoft.com/office/drawing/2014/main" id="{94CF2983-96FE-3F0E-A52A-0A8656D905ED}"/>
                </a:ext>
              </a:extLst>
            </p:cNvPr>
            <p:cNvCxnSpPr>
              <a:cxnSpLocks/>
            </p:cNvCxnSpPr>
            <p:nvPr/>
          </p:nvCxnSpPr>
          <p:spPr>
            <a:xfrm>
              <a:off x="6565665" y="2674928"/>
              <a:ext cx="440239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160">
              <a:extLst>
                <a:ext uri="{FF2B5EF4-FFF2-40B4-BE49-F238E27FC236}">
                  <a16:creationId xmlns:a16="http://schemas.microsoft.com/office/drawing/2014/main" id="{4A7EDF90-DA46-093C-2C0D-74FF90D17052}"/>
                </a:ext>
              </a:extLst>
            </p:cNvPr>
            <p:cNvCxnSpPr>
              <a:cxnSpLocks/>
            </p:cNvCxnSpPr>
            <p:nvPr/>
          </p:nvCxnSpPr>
          <p:spPr>
            <a:xfrm>
              <a:off x="6563170" y="3280838"/>
              <a:ext cx="440239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161">
              <a:extLst>
                <a:ext uri="{FF2B5EF4-FFF2-40B4-BE49-F238E27FC236}">
                  <a16:creationId xmlns:a16="http://schemas.microsoft.com/office/drawing/2014/main" id="{0742BD91-5A13-0A30-A243-3DD612EA820E}"/>
                </a:ext>
              </a:extLst>
            </p:cNvPr>
            <p:cNvCxnSpPr>
              <a:cxnSpLocks/>
            </p:cNvCxnSpPr>
            <p:nvPr/>
          </p:nvCxnSpPr>
          <p:spPr>
            <a:xfrm>
              <a:off x="6560674" y="3886748"/>
              <a:ext cx="440239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162">
              <a:extLst>
                <a:ext uri="{FF2B5EF4-FFF2-40B4-BE49-F238E27FC236}">
                  <a16:creationId xmlns:a16="http://schemas.microsoft.com/office/drawing/2014/main" id="{F2BBF78D-B001-6EBC-0703-139629473613}"/>
                </a:ext>
              </a:extLst>
            </p:cNvPr>
            <p:cNvCxnSpPr>
              <a:cxnSpLocks/>
            </p:cNvCxnSpPr>
            <p:nvPr/>
          </p:nvCxnSpPr>
          <p:spPr>
            <a:xfrm>
              <a:off x="6558179" y="4492658"/>
              <a:ext cx="440239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163">
              <a:extLst>
                <a:ext uri="{FF2B5EF4-FFF2-40B4-BE49-F238E27FC236}">
                  <a16:creationId xmlns:a16="http://schemas.microsoft.com/office/drawing/2014/main" id="{1654427E-F923-6E36-49A9-8ECA0B4C366E}"/>
                </a:ext>
              </a:extLst>
            </p:cNvPr>
            <p:cNvCxnSpPr>
              <a:cxnSpLocks/>
            </p:cNvCxnSpPr>
            <p:nvPr/>
          </p:nvCxnSpPr>
          <p:spPr>
            <a:xfrm>
              <a:off x="7164875" y="2674928"/>
              <a:ext cx="440239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164">
              <a:extLst>
                <a:ext uri="{FF2B5EF4-FFF2-40B4-BE49-F238E27FC236}">
                  <a16:creationId xmlns:a16="http://schemas.microsoft.com/office/drawing/2014/main" id="{2DE8E42C-0592-E39E-BD52-52C97A9D140C}"/>
                </a:ext>
              </a:extLst>
            </p:cNvPr>
            <p:cNvCxnSpPr>
              <a:cxnSpLocks/>
            </p:cNvCxnSpPr>
            <p:nvPr/>
          </p:nvCxnSpPr>
          <p:spPr>
            <a:xfrm>
              <a:off x="7162380" y="3280838"/>
              <a:ext cx="440239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165">
              <a:extLst>
                <a:ext uri="{FF2B5EF4-FFF2-40B4-BE49-F238E27FC236}">
                  <a16:creationId xmlns:a16="http://schemas.microsoft.com/office/drawing/2014/main" id="{9FE6DD02-97E6-25F9-988D-A03A64F058D2}"/>
                </a:ext>
              </a:extLst>
            </p:cNvPr>
            <p:cNvCxnSpPr>
              <a:cxnSpLocks/>
            </p:cNvCxnSpPr>
            <p:nvPr/>
          </p:nvCxnSpPr>
          <p:spPr>
            <a:xfrm>
              <a:off x="7159884" y="3886748"/>
              <a:ext cx="440239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166">
              <a:extLst>
                <a:ext uri="{FF2B5EF4-FFF2-40B4-BE49-F238E27FC236}">
                  <a16:creationId xmlns:a16="http://schemas.microsoft.com/office/drawing/2014/main" id="{1990610C-17E3-68DF-3DB7-157CF77B1427}"/>
                </a:ext>
              </a:extLst>
            </p:cNvPr>
            <p:cNvCxnSpPr>
              <a:cxnSpLocks/>
            </p:cNvCxnSpPr>
            <p:nvPr/>
          </p:nvCxnSpPr>
          <p:spPr>
            <a:xfrm>
              <a:off x="7157389" y="4492658"/>
              <a:ext cx="440239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167">
              <a:extLst>
                <a:ext uri="{FF2B5EF4-FFF2-40B4-BE49-F238E27FC236}">
                  <a16:creationId xmlns:a16="http://schemas.microsoft.com/office/drawing/2014/main" id="{C8CA10BF-5B50-F7C8-155B-3A29BCFFB4DC}"/>
                </a:ext>
              </a:extLst>
            </p:cNvPr>
            <p:cNvCxnSpPr>
              <a:cxnSpLocks/>
            </p:cNvCxnSpPr>
            <p:nvPr/>
          </p:nvCxnSpPr>
          <p:spPr>
            <a:xfrm>
              <a:off x="7764085" y="2674928"/>
              <a:ext cx="440239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168">
              <a:extLst>
                <a:ext uri="{FF2B5EF4-FFF2-40B4-BE49-F238E27FC236}">
                  <a16:creationId xmlns:a16="http://schemas.microsoft.com/office/drawing/2014/main" id="{B6190935-41EF-0D62-4804-39DEBD5515D3}"/>
                </a:ext>
              </a:extLst>
            </p:cNvPr>
            <p:cNvCxnSpPr>
              <a:cxnSpLocks/>
            </p:cNvCxnSpPr>
            <p:nvPr/>
          </p:nvCxnSpPr>
          <p:spPr>
            <a:xfrm>
              <a:off x="7761589" y="3280838"/>
              <a:ext cx="440239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169">
              <a:extLst>
                <a:ext uri="{FF2B5EF4-FFF2-40B4-BE49-F238E27FC236}">
                  <a16:creationId xmlns:a16="http://schemas.microsoft.com/office/drawing/2014/main" id="{AE15E3F7-1DB6-9F68-EE64-2A623FA0FFD9}"/>
                </a:ext>
              </a:extLst>
            </p:cNvPr>
            <p:cNvCxnSpPr>
              <a:cxnSpLocks/>
            </p:cNvCxnSpPr>
            <p:nvPr/>
          </p:nvCxnSpPr>
          <p:spPr>
            <a:xfrm>
              <a:off x="7759094" y="3886748"/>
              <a:ext cx="440239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170">
              <a:extLst>
                <a:ext uri="{FF2B5EF4-FFF2-40B4-BE49-F238E27FC236}">
                  <a16:creationId xmlns:a16="http://schemas.microsoft.com/office/drawing/2014/main" id="{2646099E-C2BA-C1AD-3B7D-3FE970E457C9}"/>
                </a:ext>
              </a:extLst>
            </p:cNvPr>
            <p:cNvCxnSpPr>
              <a:cxnSpLocks/>
            </p:cNvCxnSpPr>
            <p:nvPr/>
          </p:nvCxnSpPr>
          <p:spPr>
            <a:xfrm>
              <a:off x="7756599" y="4492658"/>
              <a:ext cx="440239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171">
              <a:extLst>
                <a:ext uri="{FF2B5EF4-FFF2-40B4-BE49-F238E27FC236}">
                  <a16:creationId xmlns:a16="http://schemas.microsoft.com/office/drawing/2014/main" id="{032B3C16-7285-6A47-FD7B-C9A60060E5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42191" y="2815078"/>
              <a:ext cx="0" cy="436158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172">
              <a:extLst>
                <a:ext uri="{FF2B5EF4-FFF2-40B4-BE49-F238E27FC236}">
                  <a16:creationId xmlns:a16="http://schemas.microsoft.com/office/drawing/2014/main" id="{DBE6DDA7-E01E-D355-449E-45494778F8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6365" y="2815078"/>
              <a:ext cx="0" cy="436158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173">
              <a:extLst>
                <a:ext uri="{FF2B5EF4-FFF2-40B4-BE49-F238E27FC236}">
                  <a16:creationId xmlns:a16="http://schemas.microsoft.com/office/drawing/2014/main" id="{D8EA6565-0AD3-3D94-7CC7-53FEBE84A2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0538" y="2815078"/>
              <a:ext cx="0" cy="436158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174">
              <a:extLst>
                <a:ext uri="{FF2B5EF4-FFF2-40B4-BE49-F238E27FC236}">
                  <a16:creationId xmlns:a16="http://schemas.microsoft.com/office/drawing/2014/main" id="{B7559D61-26F7-31DA-F2C9-29C514FD1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4711" y="2815078"/>
              <a:ext cx="0" cy="436158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175">
              <a:extLst>
                <a:ext uri="{FF2B5EF4-FFF2-40B4-BE49-F238E27FC236}">
                  <a16:creationId xmlns:a16="http://schemas.microsoft.com/office/drawing/2014/main" id="{3D5D52AD-AD4D-C60E-4DC4-72291B86AE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42191" y="3411235"/>
              <a:ext cx="0" cy="436158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176">
              <a:extLst>
                <a:ext uri="{FF2B5EF4-FFF2-40B4-BE49-F238E27FC236}">
                  <a16:creationId xmlns:a16="http://schemas.microsoft.com/office/drawing/2014/main" id="{D02CBDBA-2A8B-D1BC-04E2-111E6C4D7E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6365" y="3411235"/>
              <a:ext cx="0" cy="436158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177">
              <a:extLst>
                <a:ext uri="{FF2B5EF4-FFF2-40B4-BE49-F238E27FC236}">
                  <a16:creationId xmlns:a16="http://schemas.microsoft.com/office/drawing/2014/main" id="{34BC8DBA-BA9F-EA8A-710A-27B5B3479F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0538" y="3411235"/>
              <a:ext cx="0" cy="436158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178">
              <a:extLst>
                <a:ext uri="{FF2B5EF4-FFF2-40B4-BE49-F238E27FC236}">
                  <a16:creationId xmlns:a16="http://schemas.microsoft.com/office/drawing/2014/main" id="{6E9E97E5-46F0-7A13-DED5-6BD84697E0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4711" y="3411235"/>
              <a:ext cx="0" cy="436158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179">
              <a:extLst>
                <a:ext uri="{FF2B5EF4-FFF2-40B4-BE49-F238E27FC236}">
                  <a16:creationId xmlns:a16="http://schemas.microsoft.com/office/drawing/2014/main" id="{1AD1AA48-A0B9-4F22-A9B5-F24BFFC60A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42191" y="4007392"/>
              <a:ext cx="0" cy="436158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180">
              <a:extLst>
                <a:ext uri="{FF2B5EF4-FFF2-40B4-BE49-F238E27FC236}">
                  <a16:creationId xmlns:a16="http://schemas.microsoft.com/office/drawing/2014/main" id="{2E398226-BB9D-8B02-F898-D38109A7E5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6365" y="4007392"/>
              <a:ext cx="0" cy="436158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181">
              <a:extLst>
                <a:ext uri="{FF2B5EF4-FFF2-40B4-BE49-F238E27FC236}">
                  <a16:creationId xmlns:a16="http://schemas.microsoft.com/office/drawing/2014/main" id="{4B829E49-BC64-249C-3AF2-41E255FE8C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0538" y="4007392"/>
              <a:ext cx="0" cy="436158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182">
              <a:extLst>
                <a:ext uri="{FF2B5EF4-FFF2-40B4-BE49-F238E27FC236}">
                  <a16:creationId xmlns:a16="http://schemas.microsoft.com/office/drawing/2014/main" id="{CFF4FF7A-0455-4DA8-AA59-5175BF568D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4711" y="4007392"/>
              <a:ext cx="0" cy="436158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矩形 184">
              <a:extLst>
                <a:ext uri="{FF2B5EF4-FFF2-40B4-BE49-F238E27FC236}">
                  <a16:creationId xmlns:a16="http://schemas.microsoft.com/office/drawing/2014/main" id="{0CFEFF8D-B16F-3D4D-0E74-7B5DCF01A612}"/>
                </a:ext>
              </a:extLst>
            </p:cNvPr>
            <p:cNvSpPr/>
            <p:nvPr/>
          </p:nvSpPr>
          <p:spPr>
            <a:xfrm>
              <a:off x="6383186" y="5188644"/>
              <a:ext cx="2377353" cy="1600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11" b="1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HBM</a:t>
              </a:r>
              <a:endParaRPr lang="zh-CN" altLang="en-US" sz="1111" b="1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67" name="矩形 185">
              <a:extLst>
                <a:ext uri="{FF2B5EF4-FFF2-40B4-BE49-F238E27FC236}">
                  <a16:creationId xmlns:a16="http://schemas.microsoft.com/office/drawing/2014/main" id="{0FA5B866-7E08-7020-1D22-61522B66F354}"/>
                </a:ext>
              </a:extLst>
            </p:cNvPr>
            <p:cNvSpPr/>
            <p:nvPr/>
          </p:nvSpPr>
          <p:spPr>
            <a:xfrm rot="16200000">
              <a:off x="7714508" y="3686378"/>
              <a:ext cx="2377353" cy="1600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11" b="1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HBM</a:t>
              </a:r>
              <a:endParaRPr lang="zh-CN" altLang="en-US" sz="1111" b="1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68" name="矩形 186">
              <a:extLst>
                <a:ext uri="{FF2B5EF4-FFF2-40B4-BE49-F238E27FC236}">
                  <a16:creationId xmlns:a16="http://schemas.microsoft.com/office/drawing/2014/main" id="{8B4A9D5B-9C99-8E06-8BD9-FF9382E444F1}"/>
                </a:ext>
              </a:extLst>
            </p:cNvPr>
            <p:cNvSpPr/>
            <p:nvPr/>
          </p:nvSpPr>
          <p:spPr>
            <a:xfrm rot="16200000">
              <a:off x="4898134" y="3686378"/>
              <a:ext cx="2377353" cy="1600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11" b="1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HBM</a:t>
              </a:r>
              <a:endParaRPr lang="zh-CN" altLang="en-US" sz="1111" b="1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69" name="矩形 187">
              <a:extLst>
                <a:ext uri="{FF2B5EF4-FFF2-40B4-BE49-F238E27FC236}">
                  <a16:creationId xmlns:a16="http://schemas.microsoft.com/office/drawing/2014/main" id="{337FD543-5E60-8BC7-7D3F-11A364ACEC0F}"/>
                </a:ext>
              </a:extLst>
            </p:cNvPr>
            <p:cNvSpPr/>
            <p:nvPr/>
          </p:nvSpPr>
          <p:spPr>
            <a:xfrm>
              <a:off x="6383186" y="2269012"/>
              <a:ext cx="2377353" cy="1600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11" b="1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HBM</a:t>
              </a:r>
              <a:endParaRPr lang="zh-CN" altLang="en-US" sz="1111" b="1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grpSp>
        <p:nvGrpSpPr>
          <p:cNvPr id="130" name="组合 390">
            <a:extLst>
              <a:ext uri="{FF2B5EF4-FFF2-40B4-BE49-F238E27FC236}">
                <a16:creationId xmlns:a16="http://schemas.microsoft.com/office/drawing/2014/main" id="{F714B0C0-F235-7FCF-22FE-66F6DC82A64F}"/>
              </a:ext>
            </a:extLst>
          </p:cNvPr>
          <p:cNvGrpSpPr/>
          <p:nvPr/>
        </p:nvGrpSpPr>
        <p:grpSpPr>
          <a:xfrm>
            <a:off x="5464707" y="3188898"/>
            <a:ext cx="1156842" cy="1179902"/>
            <a:chOff x="2710590" y="5114723"/>
            <a:chExt cx="1787329" cy="1647115"/>
          </a:xfrm>
        </p:grpSpPr>
        <p:sp>
          <p:nvSpPr>
            <p:cNvPr id="131" name="矩形 269">
              <a:extLst>
                <a:ext uri="{FF2B5EF4-FFF2-40B4-BE49-F238E27FC236}">
                  <a16:creationId xmlns:a16="http://schemas.microsoft.com/office/drawing/2014/main" id="{20A5AD24-6DCA-8AAB-CB59-6C54A040C194}"/>
                </a:ext>
              </a:extLst>
            </p:cNvPr>
            <p:cNvSpPr/>
            <p:nvPr/>
          </p:nvSpPr>
          <p:spPr>
            <a:xfrm>
              <a:off x="3261219" y="5557365"/>
              <a:ext cx="677596" cy="68198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587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R</a:t>
              </a:r>
              <a:endParaRPr lang="zh-CN" altLang="en-US" sz="1587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32" name="矩形 270">
              <a:extLst>
                <a:ext uri="{FF2B5EF4-FFF2-40B4-BE49-F238E27FC236}">
                  <a16:creationId xmlns:a16="http://schemas.microsoft.com/office/drawing/2014/main" id="{D7C7F2C1-E5CA-EC16-2BC0-F5BA1BFA1C45}"/>
                </a:ext>
              </a:extLst>
            </p:cNvPr>
            <p:cNvSpPr/>
            <p:nvPr/>
          </p:nvSpPr>
          <p:spPr>
            <a:xfrm>
              <a:off x="3085007" y="5403736"/>
              <a:ext cx="677596" cy="68198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587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R</a:t>
              </a:r>
              <a:endParaRPr lang="zh-CN" altLang="en-US" sz="1587" b="1" baseline="-25000" dirty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33" name="文本框 271">
              <a:extLst>
                <a:ext uri="{FF2B5EF4-FFF2-40B4-BE49-F238E27FC236}">
                  <a16:creationId xmlns:a16="http://schemas.microsoft.com/office/drawing/2014/main" id="{34785537-D96B-9847-A2AC-3E845FA90B43}"/>
                </a:ext>
              </a:extLst>
            </p:cNvPr>
            <p:cNvSpPr txBox="1"/>
            <p:nvPr/>
          </p:nvSpPr>
          <p:spPr>
            <a:xfrm>
              <a:off x="3009139" y="5114723"/>
              <a:ext cx="1488780" cy="5470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111" dirty="0">
                  <a:solidFill>
                    <a:schemeClr val="accent4"/>
                  </a:solidFill>
                  <a:latin typeface="+mj-lt"/>
                  <a:cs typeface="Arial Narrow" panose="020B0604020202020204" pitchFamily="34" charset="0"/>
                </a:rPr>
                <a:t>Data NoC Router</a:t>
              </a:r>
              <a:endParaRPr lang="zh-CN" altLang="en-US" sz="1111" dirty="0">
                <a:solidFill>
                  <a:schemeClr val="accent4"/>
                </a:solidFill>
              </a:endParaRPr>
            </a:p>
          </p:txBody>
        </p:sp>
        <p:sp>
          <p:nvSpPr>
            <p:cNvPr id="134" name="文本框 272">
              <a:extLst>
                <a:ext uri="{FF2B5EF4-FFF2-40B4-BE49-F238E27FC236}">
                  <a16:creationId xmlns:a16="http://schemas.microsoft.com/office/drawing/2014/main" id="{C77A4C9C-325B-F404-29F7-4662532F9E04}"/>
                </a:ext>
              </a:extLst>
            </p:cNvPr>
            <p:cNvSpPr txBox="1"/>
            <p:nvPr/>
          </p:nvSpPr>
          <p:spPr>
            <a:xfrm>
              <a:off x="2710590" y="6214765"/>
              <a:ext cx="1488780" cy="5470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111" dirty="0">
                  <a:solidFill>
                    <a:schemeClr val="accent3"/>
                  </a:solidFill>
                  <a:latin typeface="+mj-lt"/>
                  <a:cs typeface="Arial Narrow" panose="020B0604020202020204" pitchFamily="34" charset="0"/>
                </a:rPr>
                <a:t>Sync NoC Router</a:t>
              </a:r>
              <a:endParaRPr lang="zh-CN" altLang="en-US" sz="1111" dirty="0">
                <a:solidFill>
                  <a:schemeClr val="accent3"/>
                </a:solidFill>
              </a:endParaRPr>
            </a:p>
          </p:txBody>
        </p:sp>
      </p:grpSp>
      <p:cxnSp>
        <p:nvCxnSpPr>
          <p:cNvPr id="135" name="直接连接符 328">
            <a:extLst>
              <a:ext uri="{FF2B5EF4-FFF2-40B4-BE49-F238E27FC236}">
                <a16:creationId xmlns:a16="http://schemas.microsoft.com/office/drawing/2014/main" id="{ADB599A9-98ED-3371-A147-A1212BB2AD6B}"/>
              </a:ext>
            </a:extLst>
          </p:cNvPr>
          <p:cNvCxnSpPr>
            <a:cxnSpLocks/>
          </p:cNvCxnSpPr>
          <p:nvPr/>
        </p:nvCxnSpPr>
        <p:spPr>
          <a:xfrm>
            <a:off x="5042970" y="2400353"/>
            <a:ext cx="1093126" cy="1033845"/>
          </a:xfrm>
          <a:prstGeom prst="line">
            <a:avLst/>
          </a:prstGeom>
          <a:ln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329">
            <a:extLst>
              <a:ext uri="{FF2B5EF4-FFF2-40B4-BE49-F238E27FC236}">
                <a16:creationId xmlns:a16="http://schemas.microsoft.com/office/drawing/2014/main" id="{9C94218E-4170-8287-BD24-0ADDAF01A2B4}"/>
              </a:ext>
            </a:extLst>
          </p:cNvPr>
          <p:cNvCxnSpPr>
            <a:cxnSpLocks/>
          </p:cNvCxnSpPr>
          <p:nvPr/>
        </p:nvCxnSpPr>
        <p:spPr>
          <a:xfrm>
            <a:off x="4933750" y="2523609"/>
            <a:ext cx="788631" cy="1360856"/>
          </a:xfrm>
          <a:prstGeom prst="line">
            <a:avLst/>
          </a:prstGeom>
          <a:ln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任意形状 143">
            <a:extLst>
              <a:ext uri="{FF2B5EF4-FFF2-40B4-BE49-F238E27FC236}">
                <a16:creationId xmlns:a16="http://schemas.microsoft.com/office/drawing/2014/main" id="{FEE78C84-6675-3794-FE4F-78D01ED7AC05}"/>
              </a:ext>
            </a:extLst>
          </p:cNvPr>
          <p:cNvSpPr/>
          <p:nvPr/>
        </p:nvSpPr>
        <p:spPr>
          <a:xfrm>
            <a:off x="6526196" y="852448"/>
            <a:ext cx="448365" cy="1885679"/>
          </a:xfrm>
          <a:custGeom>
            <a:avLst/>
            <a:gdLst>
              <a:gd name="connsiteX0" fmla="*/ 0 w 692727"/>
              <a:gd name="connsiteY0" fmla="*/ 304800 h 2632364"/>
              <a:gd name="connsiteX1" fmla="*/ 678872 w 692727"/>
              <a:gd name="connsiteY1" fmla="*/ 0 h 2632364"/>
              <a:gd name="connsiteX2" fmla="*/ 692727 w 692727"/>
              <a:gd name="connsiteY2" fmla="*/ 2632364 h 2632364"/>
              <a:gd name="connsiteX3" fmla="*/ 0 w 692727"/>
              <a:gd name="connsiteY3" fmla="*/ 852055 h 2632364"/>
              <a:gd name="connsiteX4" fmla="*/ 0 w 692727"/>
              <a:gd name="connsiteY4" fmla="*/ 304800 h 2632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27" h="2632364">
                <a:moveTo>
                  <a:pt x="0" y="304800"/>
                </a:moveTo>
                <a:lnTo>
                  <a:pt x="678872" y="0"/>
                </a:lnTo>
                <a:cubicBezTo>
                  <a:pt x="683490" y="877455"/>
                  <a:pt x="688109" y="1754909"/>
                  <a:pt x="692727" y="2632364"/>
                </a:cubicBezTo>
                <a:lnTo>
                  <a:pt x="0" y="852055"/>
                </a:lnTo>
                <a:lnTo>
                  <a:pt x="0" y="304800"/>
                </a:lnTo>
                <a:close/>
              </a:path>
            </a:pathLst>
          </a:custGeom>
          <a:solidFill>
            <a:srgbClr val="89937A">
              <a:alpha val="4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11" b="1" dirty="0">
              <a:solidFill>
                <a:schemeClr val="bg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139" name="图片 138" descr="图表&#10;&#10;中度可信度描述已自动生成">
            <a:extLst>
              <a:ext uri="{FF2B5EF4-FFF2-40B4-BE49-F238E27FC236}">
                <a16:creationId xmlns:a16="http://schemas.microsoft.com/office/drawing/2014/main" id="{20C8B9A5-94B7-1A29-1E35-A552EC3B5F4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CC99"/>
              </a:clrFrom>
              <a:clrTo>
                <a:srgbClr val="FFCC99">
                  <a:alpha val="0"/>
                </a:srgbClr>
              </a:clrTo>
            </a:clrChange>
          </a:blip>
          <a:srcRect l="47154" t="9502" r="2513" b="13995"/>
          <a:stretch/>
        </p:blipFill>
        <p:spPr>
          <a:xfrm>
            <a:off x="6974562" y="2906844"/>
            <a:ext cx="1462756" cy="1349688"/>
          </a:xfrm>
          <a:prstGeom prst="rect">
            <a:avLst/>
          </a:prstGeom>
        </p:spPr>
      </p:pic>
      <p:cxnSp>
        <p:nvCxnSpPr>
          <p:cNvPr id="149" name="直接连接符 329">
            <a:extLst>
              <a:ext uri="{FF2B5EF4-FFF2-40B4-BE49-F238E27FC236}">
                <a16:creationId xmlns:a16="http://schemas.microsoft.com/office/drawing/2014/main" id="{5C1BA29C-49DA-D8BF-15D1-E4C77ED3368C}"/>
              </a:ext>
            </a:extLst>
          </p:cNvPr>
          <p:cNvCxnSpPr>
            <a:cxnSpLocks/>
          </p:cNvCxnSpPr>
          <p:nvPr/>
        </p:nvCxnSpPr>
        <p:spPr>
          <a:xfrm flipH="1">
            <a:off x="6974562" y="1602869"/>
            <a:ext cx="736960" cy="1279305"/>
          </a:xfrm>
          <a:prstGeom prst="line">
            <a:avLst/>
          </a:prstGeom>
          <a:ln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 329">
            <a:extLst>
              <a:ext uri="{FF2B5EF4-FFF2-40B4-BE49-F238E27FC236}">
                <a16:creationId xmlns:a16="http://schemas.microsoft.com/office/drawing/2014/main" id="{6BBD0553-8925-D0B3-60A1-E51E73C2F8CA}"/>
              </a:ext>
            </a:extLst>
          </p:cNvPr>
          <p:cNvCxnSpPr>
            <a:cxnSpLocks/>
          </p:cNvCxnSpPr>
          <p:nvPr/>
        </p:nvCxnSpPr>
        <p:spPr>
          <a:xfrm>
            <a:off x="8104972" y="1601690"/>
            <a:ext cx="322159" cy="1284893"/>
          </a:xfrm>
          <a:prstGeom prst="line">
            <a:avLst/>
          </a:prstGeom>
          <a:ln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9DC179BF-5AFC-1884-0662-8D945E76FF3F}"/>
              </a:ext>
            </a:extLst>
          </p:cNvPr>
          <p:cNvSpPr txBox="1"/>
          <p:nvPr/>
        </p:nvSpPr>
        <p:spPr>
          <a:xfrm>
            <a:off x="8659790" y="279132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571464"/>
            <a:endParaRPr lang="en-US" sz="1905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F5C8304-F488-2738-0A5F-C71DB1394F79}"/>
              </a:ext>
            </a:extLst>
          </p:cNvPr>
          <p:cNvSpPr txBox="1"/>
          <p:nvPr/>
        </p:nvSpPr>
        <p:spPr>
          <a:xfrm>
            <a:off x="4754825" y="4485831"/>
            <a:ext cx="4389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 Accurate timing:  &lt;10% runtime deviation vs. FPGA emulation of PULP Ips</a:t>
            </a:r>
            <a:br>
              <a:rPr lang="en-US" sz="10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0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** Fast simulation: 25 MIPS measured with a 16-core PULP Cluster</a:t>
            </a:r>
          </a:p>
        </p:txBody>
      </p:sp>
    </p:spTree>
    <p:extLst>
      <p:ext uri="{BB962C8B-B14F-4D97-AF65-F5344CB8AC3E}">
        <p14:creationId xmlns:p14="http://schemas.microsoft.com/office/powerpoint/2010/main" val="226912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 animBg="1"/>
      <p:bldP spid="145" grpId="0" animBg="1"/>
      <p:bldP spid="144" grpId="0" animBg="1"/>
      <p:bldP spid="6" grpId="0"/>
      <p:bldP spid="1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22B82-2281-795B-A881-BC3CFF702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0FF8F-F865-983B-042D-8E05BFB53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377" y="135244"/>
            <a:ext cx="8098239" cy="492787"/>
          </a:xfrm>
        </p:spPr>
        <p:txBody>
          <a:bodyPr/>
          <a:lstStyle/>
          <a:p>
            <a:r>
              <a:rPr lang="en-US" sz="2400" dirty="0"/>
              <a:t>Compute Engine Considerations</a:t>
            </a:r>
            <a:endParaRPr lang="en-US" sz="24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56726B-6B50-87D1-D6E8-990BC372BC4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E45FB9-1F01-7968-DF36-D204DF8E4B7B}"/>
              </a:ext>
            </a:extLst>
          </p:cNvPr>
          <p:cNvSpPr txBox="1"/>
          <p:nvPr/>
        </p:nvSpPr>
        <p:spPr>
          <a:xfrm>
            <a:off x="187174" y="751467"/>
            <a:ext cx="5336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 models are updated on a 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weekly basis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B04780F-8E7B-FF69-5343-0C2FB8FEC3D7}"/>
              </a:ext>
            </a:extLst>
          </p:cNvPr>
          <p:cNvSpPr txBox="1">
            <a:spLocks/>
          </p:cNvSpPr>
          <p:nvPr/>
        </p:nvSpPr>
        <p:spPr>
          <a:xfrm>
            <a:off x="515601" y="960154"/>
            <a:ext cx="5712181" cy="6019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37150" rIns="0" bIns="36275" rtlCol="0" anchor="t" anchorCtr="0">
            <a:noAutofit/>
          </a:bodyPr>
          <a:lstStyle>
            <a:lvl1pPr marL="576026" lvl="0" indent="-424019" algn="l" defTabSz="720000" rtl="0" eaLnBrk="1" latinLnBrk="0" hangingPunct="1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2400" b="1" i="0" kern="1200">
                <a:solidFill>
                  <a:schemeClr val="dk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1152053" lvl="1" indent="-400018" algn="l" defTabSz="720000" rtl="0" eaLnBrk="1" latinLnBrk="0" hangingPunct="1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 b="0" i="0" kern="1200">
                <a:solidFill>
                  <a:schemeClr val="dk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1728079" lvl="2" indent="-392018" algn="l" defTabSz="864017" rtl="0" eaLnBrk="1" latinLnBrk="0" hangingPunct="1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764" b="0" i="0" kern="1200">
                <a:solidFill>
                  <a:schemeClr val="dk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2304105" lvl="3" indent="-360016" algn="l" defTabSz="86401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200" b="0" i="0" kern="1200">
                <a:solidFill>
                  <a:schemeClr val="dk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2880131" lvl="4" indent="-352016" algn="l" defTabSz="86401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1100" b="0" i="0" kern="1200">
                <a:solidFill>
                  <a:schemeClr val="dk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3456158" lvl="5" indent="-400018" algn="l" defTabSz="864017" rtl="0" eaLnBrk="1" latinLnBrk="0" hangingPunct="1">
              <a:lnSpc>
                <a:spcPct val="90000"/>
              </a:lnSpc>
              <a:spcBef>
                <a:spcPts val="50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32184" lvl="6" indent="-400018" algn="l" defTabSz="864017" rtl="0" eaLnBrk="1" latinLnBrk="0" hangingPunct="1">
              <a:lnSpc>
                <a:spcPct val="90000"/>
              </a:lnSpc>
              <a:spcBef>
                <a:spcPts val="50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08210" lvl="7" indent="-400018" algn="l" defTabSz="864017" rtl="0" eaLnBrk="1" latinLnBrk="0" hangingPunct="1">
              <a:lnSpc>
                <a:spcPct val="90000"/>
              </a:lnSpc>
              <a:spcBef>
                <a:spcPts val="50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4237" lvl="8" indent="-400018" algn="l" defTabSz="864017" rtl="0" eaLnBrk="1" latinLnBrk="0" hangingPunct="1">
              <a:lnSpc>
                <a:spcPct val="90000"/>
              </a:lnSpc>
              <a:spcBef>
                <a:spcPts val="50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0" dirty="0">
                <a:latin typeface="Calibri" panose="020F0502020204030204" pitchFamily="34" charset="0"/>
                <a:cs typeface="Calibri" panose="020F0502020204030204" pitchFamily="34" charset="0"/>
              </a:rPr>
              <a:t>Model sparsification and quantization promise substantial efficiency gains</a:t>
            </a:r>
          </a:p>
          <a:p>
            <a:pPr marL="180000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0" dirty="0">
                <a:latin typeface="Calibri" panose="020F0502020204030204" pitchFamily="34" charset="0"/>
                <a:cs typeface="Calibri" panose="020F0502020204030204" pitchFamily="34" charset="0"/>
              </a:rPr>
              <a:t>Rapid evolution demands that hardware can adapt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fast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836A13-0AAF-0F45-FA90-E4CEBD4E8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71" y="1966547"/>
            <a:ext cx="2259021" cy="12705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ACC5A4-66FF-F38B-C798-D20C38519B2A}"/>
              </a:ext>
            </a:extLst>
          </p:cNvPr>
          <p:cNvSpPr txBox="1"/>
          <p:nvPr/>
        </p:nvSpPr>
        <p:spPr>
          <a:xfrm>
            <a:off x="737174" y="1529266"/>
            <a:ext cx="1853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NVIDIA Sparse Tensor Core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9ADD82-27C9-9498-729E-E1BE9178B31B}"/>
              </a:ext>
            </a:extLst>
          </p:cNvPr>
          <p:cNvSpPr txBox="1"/>
          <p:nvPr/>
        </p:nvSpPr>
        <p:spPr>
          <a:xfrm>
            <a:off x="391252" y="1720326"/>
            <a:ext cx="26548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Support mapping 2:4 structured sparsity format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900A04-15B5-7131-3F34-C252EA752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3108" y="1966547"/>
            <a:ext cx="1266718" cy="13551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AC2D39-8838-A21C-CB05-DEC0A78FF5E2}"/>
              </a:ext>
            </a:extLst>
          </p:cNvPr>
          <p:cNvSpPr txBox="1"/>
          <p:nvPr/>
        </p:nvSpPr>
        <p:spPr>
          <a:xfrm>
            <a:off x="3921755" y="1529266"/>
            <a:ext cx="1090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MicroScopiQ</a:t>
            </a:r>
            <a:r>
              <a:rPr lang="en-US" sz="1200" baseline="300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BA55CE-A737-CBBC-98A7-77072C7EA0FA}"/>
              </a:ext>
            </a:extLst>
          </p:cNvPr>
          <p:cNvSpPr txBox="1"/>
          <p:nvPr/>
        </p:nvSpPr>
        <p:spPr>
          <a:xfrm>
            <a:off x="3158159" y="1720326"/>
            <a:ext cx="26581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WS systolic array for outlier-aware quantization</a:t>
            </a:r>
          </a:p>
        </p:txBody>
      </p:sp>
      <p:sp>
        <p:nvSpPr>
          <p:cNvPr id="12" name="矩形 17">
            <a:extLst>
              <a:ext uri="{FF2B5EF4-FFF2-40B4-BE49-F238E27FC236}">
                <a16:creationId xmlns:a16="http://schemas.microsoft.com/office/drawing/2014/main" id="{0AAF16D5-50D2-5DD8-5B8C-E3DDD3EE0B23}"/>
              </a:ext>
            </a:extLst>
          </p:cNvPr>
          <p:cNvSpPr/>
          <p:nvPr/>
        </p:nvSpPr>
        <p:spPr>
          <a:xfrm>
            <a:off x="5871324" y="1549593"/>
            <a:ext cx="3176617" cy="90802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CCB3D8E2-6DA9-1583-EAF0-10A0CCF97F40}"/>
              </a:ext>
            </a:extLst>
          </p:cNvPr>
          <p:cNvSpPr txBox="1">
            <a:spLocks/>
          </p:cNvSpPr>
          <p:nvPr/>
        </p:nvSpPr>
        <p:spPr>
          <a:xfrm>
            <a:off x="5871325" y="1549594"/>
            <a:ext cx="3176616" cy="341463"/>
          </a:xfrm>
          <a:prstGeom prst="rect">
            <a:avLst/>
          </a:prstGeom>
        </p:spPr>
        <p:txBody>
          <a:bodyPr vert="horz" lIns="0" tIns="46800" rIns="0" bIns="45720" rtlCol="0" anchor="t">
            <a:noAutofit/>
          </a:bodyPr>
          <a:lstStyle>
            <a:lvl1pPr marL="288290" indent="-288290" algn="l" defTabSz="72009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1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190" indent="-215900" algn="l" defTabSz="72009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90" indent="-215900" algn="l" defTabSz="864235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5990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1890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1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7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205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0" lvl="1" indent="0" algn="ctr">
              <a:buNone/>
            </a:pPr>
            <a:r>
              <a:rPr lang="en-US" sz="1600" b="1" i="1" dirty="0"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Bulky Accelerators</a:t>
            </a:r>
            <a:endParaRPr lang="en-US" sz="1600" i="1" dirty="0">
              <a:latin typeface="Calibri" panose="020F0502020204030204" pitchFamily="34" charset="0"/>
              <a:ea typeface="Roboto Light"/>
              <a:cs typeface="Calibri" panose="020F0502020204030204" pitchFamily="34" charset="0"/>
            </a:endParaRPr>
          </a:p>
        </p:txBody>
      </p:sp>
      <p:sp>
        <p:nvSpPr>
          <p:cNvPr id="15" name="文本框 20">
            <a:extLst>
              <a:ext uri="{FF2B5EF4-FFF2-40B4-BE49-F238E27FC236}">
                <a16:creationId xmlns:a16="http://schemas.microsoft.com/office/drawing/2014/main" id="{13CC5B07-B435-903D-0126-123F8DFE909B}"/>
              </a:ext>
            </a:extLst>
          </p:cNvPr>
          <p:cNvSpPr txBox="1"/>
          <p:nvPr/>
        </p:nvSpPr>
        <p:spPr>
          <a:xfrm>
            <a:off x="8283055" y="246980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3680CC5E-9EDE-0E0F-8C0B-BB13F7D78B3E}"/>
              </a:ext>
            </a:extLst>
          </p:cNvPr>
          <p:cNvSpPr txBox="1">
            <a:spLocks/>
          </p:cNvSpPr>
          <p:nvPr/>
        </p:nvSpPr>
        <p:spPr>
          <a:xfrm>
            <a:off x="5871323" y="1874457"/>
            <a:ext cx="3176615" cy="497036"/>
          </a:xfrm>
          <a:prstGeom prst="rect">
            <a:avLst/>
          </a:prstGeom>
        </p:spPr>
        <p:txBody>
          <a:bodyPr vert="horz" lIns="0" tIns="46800" rIns="0" bIns="45720" rtlCol="0" anchor="t">
            <a:noAutofit/>
          </a:bodyPr>
          <a:lstStyle>
            <a:lvl1pPr marL="288290" indent="-288290" algn="l" defTabSz="72009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1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190" indent="-215900" algn="l" defTabSz="72009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90" indent="-215900" algn="l" defTabSz="864235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5990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1890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1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7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205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1400" dirty="0">
                <a:solidFill>
                  <a:schemeClr val="accent1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Format rigidity, Low reusability, Underutilization in inference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B53C8F-7C73-0166-8846-1E1E4F810BFA}"/>
              </a:ext>
            </a:extLst>
          </p:cNvPr>
          <p:cNvSpPr txBox="1"/>
          <p:nvPr/>
        </p:nvSpPr>
        <p:spPr>
          <a:xfrm>
            <a:off x="5772309" y="1267278"/>
            <a:ext cx="1431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 trends:</a:t>
            </a:r>
          </a:p>
        </p:txBody>
      </p:sp>
      <p:sp>
        <p:nvSpPr>
          <p:cNvPr id="20" name="矩形 17">
            <a:extLst>
              <a:ext uri="{FF2B5EF4-FFF2-40B4-BE49-F238E27FC236}">
                <a16:creationId xmlns:a16="http://schemas.microsoft.com/office/drawing/2014/main" id="{69CB092E-32C9-B8F1-3FA3-BEF1F5E64B60}"/>
              </a:ext>
            </a:extLst>
          </p:cNvPr>
          <p:cNvSpPr/>
          <p:nvPr/>
        </p:nvSpPr>
        <p:spPr>
          <a:xfrm>
            <a:off x="5871324" y="2554333"/>
            <a:ext cx="3176617" cy="90802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4BEA4EF5-DF9A-6BF7-B299-81C7F45A907C}"/>
              </a:ext>
            </a:extLst>
          </p:cNvPr>
          <p:cNvSpPr txBox="1">
            <a:spLocks/>
          </p:cNvSpPr>
          <p:nvPr/>
        </p:nvSpPr>
        <p:spPr>
          <a:xfrm>
            <a:off x="5871325" y="2554334"/>
            <a:ext cx="3176616" cy="341463"/>
          </a:xfrm>
          <a:prstGeom prst="rect">
            <a:avLst/>
          </a:prstGeom>
        </p:spPr>
        <p:txBody>
          <a:bodyPr vert="horz" lIns="0" tIns="46800" rIns="0" bIns="45720" rtlCol="0" anchor="t">
            <a:noAutofit/>
          </a:bodyPr>
          <a:lstStyle>
            <a:lvl1pPr marL="288290" indent="-288290" algn="l" defTabSz="72009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1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190" indent="-215900" algn="l" defTabSz="72009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90" indent="-215900" algn="l" defTabSz="864235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5990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1890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1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7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205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0" lvl="1" indent="0" algn="ctr">
              <a:buNone/>
            </a:pPr>
            <a:r>
              <a:rPr lang="en-US" sz="1600" b="1" i="1" dirty="0"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FPGA, CGRA-based Designs</a:t>
            </a:r>
            <a:endParaRPr lang="en-US" sz="1600" i="1" dirty="0">
              <a:latin typeface="Calibri" panose="020F0502020204030204" pitchFamily="34" charset="0"/>
              <a:ea typeface="Roboto Light"/>
              <a:cs typeface="Calibri" panose="020F0502020204030204" pitchFamily="34" charset="0"/>
            </a:endParaRPr>
          </a:p>
        </p:txBody>
      </p:sp>
      <p:sp>
        <p:nvSpPr>
          <p:cNvPr id="22" name="文本框 20">
            <a:extLst>
              <a:ext uri="{FF2B5EF4-FFF2-40B4-BE49-F238E27FC236}">
                <a16:creationId xmlns:a16="http://schemas.microsoft.com/office/drawing/2014/main" id="{AD02CBEF-A3A8-FED0-46EE-7165B7082E65}"/>
              </a:ext>
            </a:extLst>
          </p:cNvPr>
          <p:cNvSpPr txBox="1"/>
          <p:nvPr/>
        </p:nvSpPr>
        <p:spPr>
          <a:xfrm>
            <a:off x="8283055" y="347454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3" name="内容占位符 2">
            <a:extLst>
              <a:ext uri="{FF2B5EF4-FFF2-40B4-BE49-F238E27FC236}">
                <a16:creationId xmlns:a16="http://schemas.microsoft.com/office/drawing/2014/main" id="{ADF8B5F3-962F-EF28-7C2A-4C0D6BED5339}"/>
              </a:ext>
            </a:extLst>
          </p:cNvPr>
          <p:cNvSpPr txBox="1">
            <a:spLocks/>
          </p:cNvSpPr>
          <p:nvPr/>
        </p:nvSpPr>
        <p:spPr>
          <a:xfrm>
            <a:off x="5871323" y="2879197"/>
            <a:ext cx="3176615" cy="497036"/>
          </a:xfrm>
          <a:prstGeom prst="rect">
            <a:avLst/>
          </a:prstGeom>
        </p:spPr>
        <p:txBody>
          <a:bodyPr vert="horz" lIns="0" tIns="46800" rIns="0" bIns="45720" rtlCol="0" anchor="t">
            <a:noAutofit/>
          </a:bodyPr>
          <a:lstStyle>
            <a:lvl1pPr marL="288290" indent="-288290" algn="l" defTabSz="72009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1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190" indent="-215900" algn="l" defTabSz="72009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90" indent="-215900" algn="l" defTabSz="864235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5990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1890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1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7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205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1400" dirty="0">
                <a:solidFill>
                  <a:schemeClr val="accent1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Offer programmability but at the cost of energy efficiency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EAFE646-2B53-2381-74CF-D56E8C3E4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971" y="3725295"/>
            <a:ext cx="2386984" cy="111335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A4170A1-1111-D443-08AC-D590FC0138C4}"/>
              </a:ext>
            </a:extLst>
          </p:cNvPr>
          <p:cNvSpPr txBox="1"/>
          <p:nvPr/>
        </p:nvSpPr>
        <p:spPr>
          <a:xfrm>
            <a:off x="1413641" y="3342042"/>
            <a:ext cx="615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Onxy</a:t>
            </a:r>
            <a:r>
              <a:rPr lang="en-US" sz="1200" baseline="300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[2]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C983E2-87FB-571E-976D-40A83F48F60E}"/>
              </a:ext>
            </a:extLst>
          </p:cNvPr>
          <p:cNvSpPr txBox="1"/>
          <p:nvPr/>
        </p:nvSpPr>
        <p:spPr>
          <a:xfrm>
            <a:off x="310544" y="3512788"/>
            <a:ext cx="28921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Programmable accelerator for sparse tensor algebra</a:t>
            </a:r>
          </a:p>
        </p:txBody>
      </p:sp>
      <p:sp>
        <p:nvSpPr>
          <p:cNvPr id="27" name="内容占位符 2">
            <a:extLst>
              <a:ext uri="{FF2B5EF4-FFF2-40B4-BE49-F238E27FC236}">
                <a16:creationId xmlns:a16="http://schemas.microsoft.com/office/drawing/2014/main" id="{609EAC51-4979-2DAA-D940-A5E81DA50D97}"/>
              </a:ext>
            </a:extLst>
          </p:cNvPr>
          <p:cNvSpPr txBox="1">
            <a:spLocks/>
          </p:cNvSpPr>
          <p:nvPr/>
        </p:nvSpPr>
        <p:spPr>
          <a:xfrm>
            <a:off x="5862276" y="3527897"/>
            <a:ext cx="3185662" cy="884330"/>
          </a:xfrm>
          <a:prstGeom prst="rect">
            <a:avLst/>
          </a:prstGeom>
          <a:solidFill>
            <a:srgbClr val="F6EAEF"/>
          </a:solidFill>
        </p:spPr>
        <p:txBody>
          <a:bodyPr vert="horz" lIns="0" tIns="46800" rIns="0" bIns="45720" rtlCol="0" anchor="ctr">
            <a:noAutofit/>
          </a:bodyPr>
          <a:lstStyle>
            <a:lvl1pPr marL="288290" indent="-288290" algn="l" defTabSz="72009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1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190" indent="-215900" algn="l" defTabSz="72009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90" indent="-215900" algn="l" defTabSz="864235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5990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1890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1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7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205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0" lvl="1" indent="0" algn="ctr">
              <a:buNone/>
            </a:pPr>
            <a:r>
              <a:rPr lang="en-US" sz="1400" i="1" dirty="0">
                <a:solidFill>
                  <a:schemeClr val="accent1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We need </a:t>
            </a:r>
            <a:r>
              <a:rPr lang="en-US" sz="1400" b="1" i="1" dirty="0">
                <a:solidFill>
                  <a:schemeClr val="accent1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configurable specialization </a:t>
            </a:r>
            <a:br>
              <a:rPr lang="en-US" sz="1400" b="1" i="1" dirty="0">
                <a:solidFill>
                  <a:schemeClr val="accent1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</a:br>
            <a:r>
              <a:rPr lang="en-US" sz="1400" i="1" dirty="0">
                <a:solidFill>
                  <a:schemeClr val="accent1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to</a:t>
            </a:r>
            <a:r>
              <a:rPr lang="en-US" sz="1400" b="1" i="1" dirty="0">
                <a:solidFill>
                  <a:schemeClr val="accent1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 </a:t>
            </a:r>
            <a:r>
              <a:rPr lang="en-US" sz="1400" i="1" dirty="0">
                <a:solidFill>
                  <a:schemeClr val="accent1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bridge HW flexibility and efficiency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D421AB0-B3CF-C8C9-CC8B-09CD983E8B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9236" y="3759009"/>
            <a:ext cx="2035945" cy="111335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71FB3E4-8F65-B0B4-72CE-9AF3CAB05E8D}"/>
              </a:ext>
            </a:extLst>
          </p:cNvPr>
          <p:cNvSpPr txBox="1"/>
          <p:nvPr/>
        </p:nvSpPr>
        <p:spPr>
          <a:xfrm>
            <a:off x="4227459" y="3333272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Opal</a:t>
            </a:r>
            <a:r>
              <a:rPr lang="en-US" sz="1200" baseline="300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[3]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1AF6FF-D913-2AEB-9EF8-DF4579CB0360}"/>
              </a:ext>
            </a:extLst>
          </p:cNvPr>
          <p:cNvSpPr txBox="1"/>
          <p:nvPr/>
        </p:nvSpPr>
        <p:spPr>
          <a:xfrm>
            <a:off x="3328072" y="3512787"/>
            <a:ext cx="23182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CGRA for Full Sparse Machine Learning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6629D9-473B-98E2-B389-AD7586E1B095}"/>
              </a:ext>
            </a:extLst>
          </p:cNvPr>
          <p:cNvSpPr txBox="1"/>
          <p:nvPr/>
        </p:nvSpPr>
        <p:spPr>
          <a:xfrm>
            <a:off x="5771735" y="4452867"/>
            <a:ext cx="3372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[1] R. Akshat, et al. "</a:t>
            </a:r>
            <a:r>
              <a:rPr lang="en-US" sz="600" i="1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Microscopiq</a:t>
            </a:r>
            <a:r>
              <a:rPr lang="en-US" sz="600" i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Accelerating foundational models through outlier-aware </a:t>
            </a:r>
            <a:r>
              <a:rPr lang="en-US" sz="600" i="1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microscaling</a:t>
            </a:r>
            <a:r>
              <a:rPr lang="en-US" sz="600" i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quantization</a:t>
            </a:r>
            <a:r>
              <a:rPr lang="en-US" sz="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." ISCA ‘25.</a:t>
            </a:r>
          </a:p>
          <a:p>
            <a:r>
              <a:rPr lang="en-US" sz="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[2] K. Kalhan, et al. "</a:t>
            </a:r>
            <a:r>
              <a:rPr lang="en-US" sz="600" i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Onyx: A 12nm 756 GOPS/W coarse-grained reconfigurable array for accelerating dense and sparse applications</a:t>
            </a:r>
            <a:r>
              <a:rPr lang="en-US" sz="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." VLSI ‘24.</a:t>
            </a:r>
          </a:p>
          <a:p>
            <a:r>
              <a:rPr lang="en-US" sz="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[3] K. </a:t>
            </a:r>
            <a:r>
              <a:rPr lang="en-US" sz="600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Jahyun</a:t>
            </a:r>
            <a:r>
              <a:rPr lang="en-US" sz="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et al. "</a:t>
            </a:r>
            <a:r>
              <a:rPr lang="en-US" sz="600" i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OPAL: Outlier-Preserved Microscaling Quantization Accelerator for Generative Large Language Models</a:t>
            </a:r>
            <a:r>
              <a:rPr lang="en-US" sz="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." DAC ‘24.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2CD8C78-A3AC-0CCC-C9A2-77A3D22BBE8C}"/>
              </a:ext>
            </a:extLst>
          </p:cNvPr>
          <p:cNvSpPr txBox="1">
            <a:spLocks/>
          </p:cNvSpPr>
          <p:nvPr/>
        </p:nvSpPr>
        <p:spPr>
          <a:xfrm>
            <a:off x="237378" y="562643"/>
            <a:ext cx="8000670" cy="29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  <a:defRPr sz="29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1800" dirty="0"/>
              <a:t>Native HW Acceleration for Model Compression</a:t>
            </a:r>
            <a:endParaRPr lang="en-US" sz="1800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05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1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1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12" grpId="0" animBg="1"/>
      <p:bldP spid="13" grpId="0"/>
      <p:bldP spid="15" grpId="0"/>
      <p:bldP spid="15" grpId="1"/>
      <p:bldP spid="16" grpId="0"/>
      <p:bldP spid="17" grpId="0"/>
      <p:bldP spid="20" grpId="0" animBg="1"/>
      <p:bldP spid="21" grpId="0"/>
      <p:bldP spid="22" grpId="0"/>
      <p:bldP spid="22" grpId="1"/>
      <p:bldP spid="23" grpId="0"/>
      <p:bldP spid="25" grpId="0"/>
      <p:bldP spid="26" grpId="0"/>
      <p:bldP spid="27" grpId="0" animBg="1"/>
      <p:bldP spid="29" grpId="0"/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932BA-AAA0-FDE2-9F04-74770ADAB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BFE2C0AE-BCE1-F079-D58D-D29C9414F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029" y="658366"/>
            <a:ext cx="3080714" cy="40804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C473DA-A2AE-79F7-9713-31C6112E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Vector Processor </a:t>
            </a:r>
            <a:r>
              <a:rPr lang="en-US" sz="2400" dirty="0"/>
              <a:t>as the Main Compute Engine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356EB8-56EB-9182-925F-A368AD8C7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442" y="742959"/>
            <a:ext cx="5304603" cy="4051645"/>
          </a:xfrm>
        </p:spPr>
        <p:txBody>
          <a:bodyPr/>
          <a:lstStyle/>
          <a:p>
            <a:r>
              <a:rPr lang="en-US" dirty="0"/>
              <a:t>Vector engine</a:t>
            </a:r>
          </a:p>
          <a:p>
            <a:pPr lvl="1"/>
            <a:r>
              <a:rPr lang="en-US" dirty="0"/>
              <a:t>Computation speedup on vectorizable operations </a:t>
            </a:r>
          </a:p>
          <a:p>
            <a:pPr marL="596889" lvl="1" indent="0">
              <a:buNone/>
            </a:pPr>
            <a:r>
              <a:rPr lang="en-US" dirty="0">
                <a:sym typeface="Wingdings" pitchFamily="2" charset="2"/>
              </a:rPr>
              <a:t>       </a:t>
            </a:r>
            <a:r>
              <a:rPr lang="en-US" b="1" dirty="0">
                <a:solidFill>
                  <a:schemeClr val="accent3"/>
                </a:solidFill>
                <a:sym typeface="Wingdings" pitchFamily="2" charset="2"/>
              </a:rPr>
              <a:t>improved energy efficiency </a:t>
            </a:r>
            <a:r>
              <a:rPr lang="en-US" dirty="0">
                <a:sym typeface="Wingdings" pitchFamily="2" charset="2"/>
              </a:rPr>
              <a:t>w.r.t scalar cores</a:t>
            </a:r>
          </a:p>
          <a:p>
            <a:pPr lvl="1"/>
            <a:r>
              <a:rPr lang="en-US" dirty="0"/>
              <a:t>Compatible with vector-level operations and multi-granularity sparsity (structured and indexed)</a:t>
            </a:r>
          </a:p>
          <a:p>
            <a:r>
              <a:rPr lang="en-US" dirty="0"/>
              <a:t>+ Matrix ISA extensions</a:t>
            </a:r>
          </a:p>
          <a:p>
            <a:pPr lvl="1"/>
            <a:r>
              <a:rPr lang="en-US" dirty="0"/>
              <a:t>Arm SME</a:t>
            </a:r>
            <a:r>
              <a:rPr lang="en-US" baseline="30000" dirty="0"/>
              <a:t>[1]</a:t>
            </a:r>
            <a:r>
              <a:rPr lang="en-US" dirty="0"/>
              <a:t>, Intel AMX</a:t>
            </a:r>
            <a:r>
              <a:rPr lang="en-US" altLang="zh-CN" baseline="30000" dirty="0"/>
              <a:t>[2]</a:t>
            </a:r>
            <a:r>
              <a:rPr lang="en-US" dirty="0"/>
              <a:t>, and IBM MMA</a:t>
            </a:r>
            <a:r>
              <a:rPr lang="en-US" altLang="zh-CN" baseline="30000" dirty="0"/>
              <a:t>[3]</a:t>
            </a:r>
          </a:p>
          <a:p>
            <a:pPr lvl="1"/>
            <a:r>
              <a:rPr lang="en-US" dirty="0"/>
              <a:t>Direct handling of matrix operations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lowering the instruction fetch and setup overhead</a:t>
            </a:r>
          </a:p>
          <a:p>
            <a:pPr lvl="1"/>
            <a:r>
              <a:rPr lang="en-US" dirty="0"/>
              <a:t>Minimizes the bandwidth demand between VRF and the VAUs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olidFill>
                  <a:schemeClr val="accent3"/>
                </a:solidFill>
                <a:sym typeface="Wingdings" pitchFamily="2" charset="2"/>
              </a:rPr>
              <a:t>reduced energy consumption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E171B-756A-CB08-57F3-5FF3C143E8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67879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BBD03-915F-5715-78E2-73454E905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D96C3-304C-79A6-112E-FABF3419E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Proposed Architecture </a:t>
            </a:r>
            <a:endParaRPr lang="en-US" sz="2400" b="1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12A46-D838-4079-9570-F4BD4B98435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 err="1"/>
              <a:t>QuantSparse</a:t>
            </a:r>
            <a:r>
              <a:rPr lang="en-US" dirty="0"/>
              <a:t> 3D - Bowen Wang, Paul Scheffler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5F758E-63B3-4FFD-EA3A-23F787C1B9C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FEA88145-A3B1-3195-3D62-262BE50845EB}"/>
              </a:ext>
            </a:extLst>
          </p:cNvPr>
          <p:cNvGrpSpPr/>
          <p:nvPr/>
        </p:nvGrpSpPr>
        <p:grpSpPr>
          <a:xfrm>
            <a:off x="5124446" y="1598530"/>
            <a:ext cx="3352803" cy="590805"/>
            <a:chOff x="5359396" y="1564541"/>
            <a:chExt cx="3352803" cy="590805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09230496-6B60-92B3-5632-82EBA1C449D8}"/>
                </a:ext>
              </a:extLst>
            </p:cNvPr>
            <p:cNvSpPr/>
            <p:nvPr/>
          </p:nvSpPr>
          <p:spPr>
            <a:xfrm>
              <a:off x="5359401" y="1564542"/>
              <a:ext cx="3352798" cy="590804"/>
            </a:xfrm>
            <a:prstGeom prst="rect">
              <a:avLst/>
            </a:prstGeom>
            <a:solidFill>
              <a:srgbClr val="910569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11"/>
            </a:p>
          </p:txBody>
        </p:sp>
        <p:sp>
          <p:nvSpPr>
            <p:cNvPr id="141" name="内容占位符 2">
              <a:extLst>
                <a:ext uri="{FF2B5EF4-FFF2-40B4-BE49-F238E27FC236}">
                  <a16:creationId xmlns:a16="http://schemas.microsoft.com/office/drawing/2014/main" id="{A463481C-4178-D0CC-8851-2831C49E029C}"/>
                </a:ext>
              </a:extLst>
            </p:cNvPr>
            <p:cNvSpPr txBox="1">
              <a:spLocks/>
            </p:cNvSpPr>
            <p:nvPr/>
          </p:nvSpPr>
          <p:spPr>
            <a:xfrm>
              <a:off x="5359396" y="1842994"/>
              <a:ext cx="3352800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270" dirty="0">
                  <a:solidFill>
                    <a:schemeClr val="accent5"/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Efficient scatter/gather unit</a:t>
              </a:r>
            </a:p>
          </p:txBody>
        </p:sp>
        <p:sp>
          <p:nvSpPr>
            <p:cNvPr id="142" name="内容占位符 2">
              <a:extLst>
                <a:ext uri="{FF2B5EF4-FFF2-40B4-BE49-F238E27FC236}">
                  <a16:creationId xmlns:a16="http://schemas.microsoft.com/office/drawing/2014/main" id="{9DEF9F71-7DA4-FF5F-261B-E60B0ADFB3C1}"/>
                </a:ext>
              </a:extLst>
            </p:cNvPr>
            <p:cNvSpPr txBox="1">
              <a:spLocks/>
            </p:cNvSpPr>
            <p:nvPr/>
          </p:nvSpPr>
          <p:spPr>
            <a:xfrm>
              <a:off x="5359397" y="1564541"/>
              <a:ext cx="3352796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429" b="1" i="1" dirty="0">
                  <a:solidFill>
                    <a:srgbClr val="910569"/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Structured Sparsity in Cluster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4DFA1EE6-3C91-E9BA-294A-08B9AD79AE88}"/>
              </a:ext>
            </a:extLst>
          </p:cNvPr>
          <p:cNvGrpSpPr/>
          <p:nvPr/>
        </p:nvGrpSpPr>
        <p:grpSpPr>
          <a:xfrm>
            <a:off x="5124446" y="2347300"/>
            <a:ext cx="3352803" cy="590805"/>
            <a:chOff x="5359396" y="2414769"/>
            <a:chExt cx="3352803" cy="590805"/>
          </a:xfrm>
        </p:grpSpPr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4215BF90-3E3F-3FD3-43DB-DAB9CFE4DABA}"/>
                </a:ext>
              </a:extLst>
            </p:cNvPr>
            <p:cNvSpPr/>
            <p:nvPr/>
          </p:nvSpPr>
          <p:spPr>
            <a:xfrm>
              <a:off x="5359400" y="2414770"/>
              <a:ext cx="3352799" cy="590804"/>
            </a:xfrm>
            <a:prstGeom prst="rect">
              <a:avLst/>
            </a:prstGeom>
            <a:solidFill>
              <a:srgbClr val="F0DCE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11"/>
            </a:p>
          </p:txBody>
        </p:sp>
        <p:sp>
          <p:nvSpPr>
            <p:cNvPr id="146" name="内容占位符 2">
              <a:extLst>
                <a:ext uri="{FF2B5EF4-FFF2-40B4-BE49-F238E27FC236}">
                  <a16:creationId xmlns:a16="http://schemas.microsoft.com/office/drawing/2014/main" id="{3E2BB207-D0AD-2E59-5AE0-26E059387CA7}"/>
                </a:ext>
              </a:extLst>
            </p:cNvPr>
            <p:cNvSpPr txBox="1">
              <a:spLocks/>
            </p:cNvSpPr>
            <p:nvPr/>
          </p:nvSpPr>
          <p:spPr>
            <a:xfrm>
              <a:off x="5359398" y="2693222"/>
              <a:ext cx="3352798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270" dirty="0">
                  <a:solidFill>
                    <a:schemeClr val="accent5"/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Indirect streaming + scatter/gather unit</a:t>
              </a:r>
            </a:p>
          </p:txBody>
        </p:sp>
        <p:sp>
          <p:nvSpPr>
            <p:cNvPr id="147" name="内容占位符 2">
              <a:extLst>
                <a:ext uri="{FF2B5EF4-FFF2-40B4-BE49-F238E27FC236}">
                  <a16:creationId xmlns:a16="http://schemas.microsoft.com/office/drawing/2014/main" id="{F3D69849-EEDF-060D-59B5-CC7E1A29A38C}"/>
                </a:ext>
              </a:extLst>
            </p:cNvPr>
            <p:cNvSpPr txBox="1">
              <a:spLocks/>
            </p:cNvSpPr>
            <p:nvPr/>
          </p:nvSpPr>
          <p:spPr>
            <a:xfrm>
              <a:off x="5359396" y="2414769"/>
              <a:ext cx="3352797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429" b="1" i="1" dirty="0">
                  <a:solidFill>
                    <a:schemeClr val="accent5"/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Unstructured Sparsity in Cluster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882B6CB1-5CBF-1732-9655-F53F11D9CB40}"/>
              </a:ext>
            </a:extLst>
          </p:cNvPr>
          <p:cNvGrpSpPr/>
          <p:nvPr/>
        </p:nvGrpSpPr>
        <p:grpSpPr>
          <a:xfrm>
            <a:off x="5124444" y="3096071"/>
            <a:ext cx="3352805" cy="590805"/>
            <a:chOff x="5359394" y="3070464"/>
            <a:chExt cx="3352805" cy="590805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6706575A-FB1E-393A-F1C5-C2572C3149E9}"/>
                </a:ext>
              </a:extLst>
            </p:cNvPr>
            <p:cNvSpPr/>
            <p:nvPr/>
          </p:nvSpPr>
          <p:spPr>
            <a:xfrm>
              <a:off x="5359400" y="3070465"/>
              <a:ext cx="3352799" cy="590804"/>
            </a:xfrm>
            <a:prstGeom prst="rect">
              <a:avLst/>
            </a:prstGeom>
            <a:solidFill>
              <a:schemeClr val="accent4">
                <a:lumMod val="75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11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55" name="内容占位符 2">
              <a:extLst>
                <a:ext uri="{FF2B5EF4-FFF2-40B4-BE49-F238E27FC236}">
                  <a16:creationId xmlns:a16="http://schemas.microsoft.com/office/drawing/2014/main" id="{2FAC6686-111B-4FD0-D74F-49657F8BA7EA}"/>
                </a:ext>
              </a:extLst>
            </p:cNvPr>
            <p:cNvSpPr txBox="1">
              <a:spLocks/>
            </p:cNvSpPr>
            <p:nvPr/>
          </p:nvSpPr>
          <p:spPr>
            <a:xfrm>
              <a:off x="5359398" y="3348917"/>
              <a:ext cx="3352800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270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Gather from HBM endpoint</a:t>
              </a:r>
            </a:p>
          </p:txBody>
        </p:sp>
        <p:sp>
          <p:nvSpPr>
            <p:cNvPr id="156" name="内容占位符 2">
              <a:extLst>
                <a:ext uri="{FF2B5EF4-FFF2-40B4-BE49-F238E27FC236}">
                  <a16:creationId xmlns:a16="http://schemas.microsoft.com/office/drawing/2014/main" id="{02E2325D-B0C3-0374-A945-E3EA024CFF5B}"/>
                </a:ext>
              </a:extLst>
            </p:cNvPr>
            <p:cNvSpPr txBox="1">
              <a:spLocks/>
            </p:cNvSpPr>
            <p:nvPr/>
          </p:nvSpPr>
          <p:spPr>
            <a:xfrm>
              <a:off x="5359394" y="3070464"/>
              <a:ext cx="3352800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429" b="1" i="1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Unstructured Sparsity in NoC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D04E5F0-0A8C-5BA9-EB99-ED52F3CF1B1D}"/>
              </a:ext>
            </a:extLst>
          </p:cNvPr>
          <p:cNvGrpSpPr/>
          <p:nvPr/>
        </p:nvGrpSpPr>
        <p:grpSpPr>
          <a:xfrm>
            <a:off x="5124441" y="849759"/>
            <a:ext cx="3352802" cy="590805"/>
            <a:chOff x="5359396" y="442714"/>
            <a:chExt cx="3352802" cy="590805"/>
          </a:xfrm>
        </p:grpSpPr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7AB44546-0D9B-64CB-F187-A6267B696071}"/>
                </a:ext>
              </a:extLst>
            </p:cNvPr>
            <p:cNvSpPr/>
            <p:nvPr/>
          </p:nvSpPr>
          <p:spPr>
            <a:xfrm>
              <a:off x="5359400" y="442715"/>
              <a:ext cx="3352798" cy="590804"/>
            </a:xfrm>
            <a:prstGeom prst="rect">
              <a:avLst/>
            </a:prstGeom>
            <a:solidFill>
              <a:srgbClr val="910569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11"/>
            </a:p>
          </p:txBody>
        </p:sp>
        <p:sp>
          <p:nvSpPr>
            <p:cNvPr id="158" name="内容占位符 2">
              <a:extLst>
                <a:ext uri="{FF2B5EF4-FFF2-40B4-BE49-F238E27FC236}">
                  <a16:creationId xmlns:a16="http://schemas.microsoft.com/office/drawing/2014/main" id="{AC299010-5AB2-4FB2-1C95-5CA509550A0E}"/>
                </a:ext>
              </a:extLst>
            </p:cNvPr>
            <p:cNvSpPr txBox="1">
              <a:spLocks/>
            </p:cNvSpPr>
            <p:nvPr/>
          </p:nvSpPr>
          <p:spPr>
            <a:xfrm>
              <a:off x="5359396" y="721167"/>
              <a:ext cx="3352798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270" dirty="0">
                  <a:solidFill>
                    <a:schemeClr val="accent5"/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Customized MX-format in Vec. Engine </a:t>
              </a:r>
            </a:p>
          </p:txBody>
        </p:sp>
        <p:sp>
          <p:nvSpPr>
            <p:cNvPr id="159" name="内容占位符 2">
              <a:extLst>
                <a:ext uri="{FF2B5EF4-FFF2-40B4-BE49-F238E27FC236}">
                  <a16:creationId xmlns:a16="http://schemas.microsoft.com/office/drawing/2014/main" id="{EAE0E301-78CA-EDFD-D5C6-4B6037879277}"/>
                </a:ext>
              </a:extLst>
            </p:cNvPr>
            <p:cNvSpPr txBox="1">
              <a:spLocks/>
            </p:cNvSpPr>
            <p:nvPr/>
          </p:nvSpPr>
          <p:spPr>
            <a:xfrm>
              <a:off x="5359396" y="442714"/>
              <a:ext cx="3352797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429" b="1" i="1" dirty="0">
                  <a:solidFill>
                    <a:srgbClr val="910569"/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Block Quantization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1446D8E7-7208-DED0-E73F-6C47B5AA808B}"/>
              </a:ext>
            </a:extLst>
          </p:cNvPr>
          <p:cNvGrpSpPr/>
          <p:nvPr/>
        </p:nvGrpSpPr>
        <p:grpSpPr>
          <a:xfrm>
            <a:off x="5124441" y="3844841"/>
            <a:ext cx="3352800" cy="590805"/>
            <a:chOff x="5359400" y="3726159"/>
            <a:chExt cx="3352800" cy="590805"/>
          </a:xfrm>
        </p:grpSpPr>
        <p:sp>
          <p:nvSpPr>
            <p:cNvPr id="3" name="矩形 153">
              <a:extLst>
                <a:ext uri="{FF2B5EF4-FFF2-40B4-BE49-F238E27FC236}">
                  <a16:creationId xmlns:a16="http://schemas.microsoft.com/office/drawing/2014/main" id="{84978EE9-17F8-E8E4-7388-C67088F7E0D8}"/>
                </a:ext>
              </a:extLst>
            </p:cNvPr>
            <p:cNvSpPr/>
            <p:nvPr/>
          </p:nvSpPr>
          <p:spPr>
            <a:xfrm>
              <a:off x="5359400" y="3726160"/>
              <a:ext cx="3352800" cy="590804"/>
            </a:xfrm>
            <a:prstGeom prst="rect">
              <a:avLst/>
            </a:prstGeom>
            <a:solidFill>
              <a:schemeClr val="accent4">
                <a:lumMod val="75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11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30" name="内容占位符 2">
              <a:extLst>
                <a:ext uri="{FF2B5EF4-FFF2-40B4-BE49-F238E27FC236}">
                  <a16:creationId xmlns:a16="http://schemas.microsoft.com/office/drawing/2014/main" id="{283D7D80-FB86-6774-9113-13F184300379}"/>
                </a:ext>
              </a:extLst>
            </p:cNvPr>
            <p:cNvSpPr txBox="1">
              <a:spLocks/>
            </p:cNvSpPr>
            <p:nvPr/>
          </p:nvSpPr>
          <p:spPr>
            <a:xfrm>
              <a:off x="5359400" y="4004612"/>
              <a:ext cx="3352800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270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Router with additional degrees of freedom </a:t>
              </a:r>
            </a:p>
          </p:txBody>
        </p:sp>
        <p:sp>
          <p:nvSpPr>
            <p:cNvPr id="131" name="内容占位符 2">
              <a:extLst>
                <a:ext uri="{FF2B5EF4-FFF2-40B4-BE49-F238E27FC236}">
                  <a16:creationId xmlns:a16="http://schemas.microsoft.com/office/drawing/2014/main" id="{9DE61DD9-6D1D-300D-1180-37EA0E89A473}"/>
                </a:ext>
              </a:extLst>
            </p:cNvPr>
            <p:cNvSpPr txBox="1">
              <a:spLocks/>
            </p:cNvSpPr>
            <p:nvPr/>
          </p:nvSpPr>
          <p:spPr>
            <a:xfrm>
              <a:off x="5359400" y="3726159"/>
              <a:ext cx="3352798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429" b="1" i="1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3D Architectural Modeling</a:t>
              </a:r>
            </a:p>
          </p:txBody>
        </p:sp>
      </p:grpSp>
      <p:pic>
        <p:nvPicPr>
          <p:cNvPr id="133" name="Picture 132">
            <a:extLst>
              <a:ext uri="{FF2B5EF4-FFF2-40B4-BE49-F238E27FC236}">
                <a16:creationId xmlns:a16="http://schemas.microsoft.com/office/drawing/2014/main" id="{1237E40E-C362-F889-1615-DC170E8B4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63" y="687661"/>
            <a:ext cx="4329615" cy="2857678"/>
          </a:xfrm>
          <a:prstGeom prst="rect">
            <a:avLst/>
          </a:prstGeom>
        </p:spPr>
      </p:pic>
      <p:pic>
        <p:nvPicPr>
          <p:cNvPr id="132" name="图片 119">
            <a:extLst>
              <a:ext uri="{FF2B5EF4-FFF2-40B4-BE49-F238E27FC236}">
                <a16:creationId xmlns:a16="http://schemas.microsoft.com/office/drawing/2014/main" id="{DCED72B4-FFB8-69EA-1EB0-6E473E47BF4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49458" y="3494282"/>
            <a:ext cx="2770093" cy="9863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C86C32-39D3-D0C9-12F1-5EA93725E26A}"/>
              </a:ext>
            </a:extLst>
          </p:cNvPr>
          <p:cNvSpPr/>
          <p:nvPr/>
        </p:nvSpPr>
        <p:spPr>
          <a:xfrm>
            <a:off x="3847381" y="1433012"/>
            <a:ext cx="517585" cy="612523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38100">
              <a:srgbClr val="FFFF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5452B8-643B-3C0A-A98D-8C2DDC806A48}"/>
              </a:ext>
            </a:extLst>
          </p:cNvPr>
          <p:cNvSpPr/>
          <p:nvPr/>
        </p:nvSpPr>
        <p:spPr>
          <a:xfrm>
            <a:off x="4362331" y="1433012"/>
            <a:ext cx="330440" cy="612524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38100">
              <a:srgbClr val="FFFF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AE348E-8379-D10D-E1D1-1C3F7B49D6AE}"/>
              </a:ext>
            </a:extLst>
          </p:cNvPr>
          <p:cNvSpPr/>
          <p:nvPr/>
        </p:nvSpPr>
        <p:spPr>
          <a:xfrm>
            <a:off x="758596" y="1303387"/>
            <a:ext cx="143980" cy="1634718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38100">
              <a:srgbClr val="FFFF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86093A-77CA-5E24-60EA-D3EC9FA98971}"/>
              </a:ext>
            </a:extLst>
          </p:cNvPr>
          <p:cNvSpPr/>
          <p:nvPr/>
        </p:nvSpPr>
        <p:spPr>
          <a:xfrm>
            <a:off x="1027377" y="1356545"/>
            <a:ext cx="143980" cy="131120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38100">
              <a:srgbClr val="FFFF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397C54-CBB9-EC4D-2E22-66D8EAAB170D}"/>
              </a:ext>
            </a:extLst>
          </p:cNvPr>
          <p:cNvSpPr/>
          <p:nvPr/>
        </p:nvSpPr>
        <p:spPr>
          <a:xfrm>
            <a:off x="1446477" y="1356545"/>
            <a:ext cx="143980" cy="131120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38100">
              <a:srgbClr val="FFFF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433B77-EFAB-0DC6-C50A-03F68F9216B8}"/>
              </a:ext>
            </a:extLst>
          </p:cNvPr>
          <p:cNvSpPr/>
          <p:nvPr/>
        </p:nvSpPr>
        <p:spPr>
          <a:xfrm>
            <a:off x="1855066" y="1356545"/>
            <a:ext cx="143980" cy="131120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38100">
              <a:srgbClr val="FFFF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2D4E96-EA0E-D6BF-4E06-0DA555B2CAC8}"/>
              </a:ext>
            </a:extLst>
          </p:cNvPr>
          <p:cNvSpPr/>
          <p:nvPr/>
        </p:nvSpPr>
        <p:spPr>
          <a:xfrm>
            <a:off x="2274166" y="1356545"/>
            <a:ext cx="143980" cy="131120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38100">
              <a:srgbClr val="FFFF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94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10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2FC6D-1DB3-41FD-7738-3E434E8A0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C08C-9461-CF38-DE60-90F5E57F6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Proposed Architecture </a:t>
            </a:r>
            <a:endParaRPr lang="en-US" sz="2400" b="1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AA560-784B-254D-D8DA-0021BD3F5AC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 err="1"/>
              <a:t>QuantSparse</a:t>
            </a:r>
            <a:r>
              <a:rPr lang="en-US" dirty="0"/>
              <a:t> 3D - Bowen Wang, Paul Scheffler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094E2B-8524-84F9-EF22-84CE256BB91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AD89D1DC-1413-9876-41DD-EA83D2CFCBCF}"/>
              </a:ext>
            </a:extLst>
          </p:cNvPr>
          <p:cNvGrpSpPr/>
          <p:nvPr/>
        </p:nvGrpSpPr>
        <p:grpSpPr>
          <a:xfrm>
            <a:off x="5124446" y="1598530"/>
            <a:ext cx="3352803" cy="590805"/>
            <a:chOff x="5359396" y="1564541"/>
            <a:chExt cx="3352803" cy="590805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7108A4DC-B4B7-A069-EB23-521B68401ACB}"/>
                </a:ext>
              </a:extLst>
            </p:cNvPr>
            <p:cNvSpPr/>
            <p:nvPr/>
          </p:nvSpPr>
          <p:spPr>
            <a:xfrm>
              <a:off x="5359401" y="1564542"/>
              <a:ext cx="3352798" cy="590804"/>
            </a:xfrm>
            <a:prstGeom prst="rect">
              <a:avLst/>
            </a:prstGeom>
            <a:solidFill>
              <a:srgbClr val="910569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11"/>
            </a:p>
          </p:txBody>
        </p:sp>
        <p:sp>
          <p:nvSpPr>
            <p:cNvPr id="141" name="内容占位符 2">
              <a:extLst>
                <a:ext uri="{FF2B5EF4-FFF2-40B4-BE49-F238E27FC236}">
                  <a16:creationId xmlns:a16="http://schemas.microsoft.com/office/drawing/2014/main" id="{9525C918-8879-8A0B-469F-459499CF46B2}"/>
                </a:ext>
              </a:extLst>
            </p:cNvPr>
            <p:cNvSpPr txBox="1">
              <a:spLocks/>
            </p:cNvSpPr>
            <p:nvPr/>
          </p:nvSpPr>
          <p:spPr>
            <a:xfrm>
              <a:off x="5359396" y="1842994"/>
              <a:ext cx="3352800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270" dirty="0">
                  <a:solidFill>
                    <a:schemeClr val="accent5"/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Efficient scatter/gather unit</a:t>
              </a:r>
            </a:p>
          </p:txBody>
        </p:sp>
        <p:sp>
          <p:nvSpPr>
            <p:cNvPr id="142" name="内容占位符 2">
              <a:extLst>
                <a:ext uri="{FF2B5EF4-FFF2-40B4-BE49-F238E27FC236}">
                  <a16:creationId xmlns:a16="http://schemas.microsoft.com/office/drawing/2014/main" id="{A4443E9D-9EA7-BB74-D2BB-C26F51345D64}"/>
                </a:ext>
              </a:extLst>
            </p:cNvPr>
            <p:cNvSpPr txBox="1">
              <a:spLocks/>
            </p:cNvSpPr>
            <p:nvPr/>
          </p:nvSpPr>
          <p:spPr>
            <a:xfrm>
              <a:off x="5359397" y="1564541"/>
              <a:ext cx="3352796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429" b="1" i="1" dirty="0">
                  <a:solidFill>
                    <a:srgbClr val="910569"/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Structured Sparsity in Cluster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4F75177A-8096-847F-15B8-C6664549B43E}"/>
              </a:ext>
            </a:extLst>
          </p:cNvPr>
          <p:cNvGrpSpPr/>
          <p:nvPr/>
        </p:nvGrpSpPr>
        <p:grpSpPr>
          <a:xfrm>
            <a:off x="5124446" y="2347300"/>
            <a:ext cx="3352803" cy="590805"/>
            <a:chOff x="5359396" y="2414769"/>
            <a:chExt cx="3352803" cy="590805"/>
          </a:xfrm>
        </p:grpSpPr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C1B6C683-07D5-DF26-A646-0E1FB7700CFD}"/>
                </a:ext>
              </a:extLst>
            </p:cNvPr>
            <p:cNvSpPr/>
            <p:nvPr/>
          </p:nvSpPr>
          <p:spPr>
            <a:xfrm>
              <a:off x="5359400" y="2414770"/>
              <a:ext cx="3352799" cy="590804"/>
            </a:xfrm>
            <a:prstGeom prst="rect">
              <a:avLst/>
            </a:prstGeom>
            <a:solidFill>
              <a:srgbClr val="F0DCE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11"/>
            </a:p>
          </p:txBody>
        </p:sp>
        <p:sp>
          <p:nvSpPr>
            <p:cNvPr id="146" name="内容占位符 2">
              <a:extLst>
                <a:ext uri="{FF2B5EF4-FFF2-40B4-BE49-F238E27FC236}">
                  <a16:creationId xmlns:a16="http://schemas.microsoft.com/office/drawing/2014/main" id="{9589CA93-EB7D-8AAA-3C03-D52A5BA861D6}"/>
                </a:ext>
              </a:extLst>
            </p:cNvPr>
            <p:cNvSpPr txBox="1">
              <a:spLocks/>
            </p:cNvSpPr>
            <p:nvPr/>
          </p:nvSpPr>
          <p:spPr>
            <a:xfrm>
              <a:off x="5359398" y="2693222"/>
              <a:ext cx="3352798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270" dirty="0">
                  <a:solidFill>
                    <a:schemeClr val="accent5"/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Indirect streaming + scatter/gather unit</a:t>
              </a:r>
            </a:p>
          </p:txBody>
        </p:sp>
        <p:sp>
          <p:nvSpPr>
            <p:cNvPr id="147" name="内容占位符 2">
              <a:extLst>
                <a:ext uri="{FF2B5EF4-FFF2-40B4-BE49-F238E27FC236}">
                  <a16:creationId xmlns:a16="http://schemas.microsoft.com/office/drawing/2014/main" id="{3D1A1469-8DC7-4A0F-E881-9501F593FAF1}"/>
                </a:ext>
              </a:extLst>
            </p:cNvPr>
            <p:cNvSpPr txBox="1">
              <a:spLocks/>
            </p:cNvSpPr>
            <p:nvPr/>
          </p:nvSpPr>
          <p:spPr>
            <a:xfrm>
              <a:off x="5359396" y="2414769"/>
              <a:ext cx="3352797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429" b="1" i="1" dirty="0">
                  <a:solidFill>
                    <a:schemeClr val="accent5"/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Unstructured Sparsity in Cluster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AA52C310-3386-BA10-C001-1A91A58A0E13}"/>
              </a:ext>
            </a:extLst>
          </p:cNvPr>
          <p:cNvGrpSpPr/>
          <p:nvPr/>
        </p:nvGrpSpPr>
        <p:grpSpPr>
          <a:xfrm>
            <a:off x="5124444" y="3096071"/>
            <a:ext cx="3352805" cy="590805"/>
            <a:chOff x="5359394" y="3070464"/>
            <a:chExt cx="3352805" cy="590805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796285E7-42EF-5223-053F-EA03702CA9E1}"/>
                </a:ext>
              </a:extLst>
            </p:cNvPr>
            <p:cNvSpPr/>
            <p:nvPr/>
          </p:nvSpPr>
          <p:spPr>
            <a:xfrm>
              <a:off x="5359400" y="3070465"/>
              <a:ext cx="3352799" cy="590804"/>
            </a:xfrm>
            <a:prstGeom prst="rect">
              <a:avLst/>
            </a:prstGeom>
            <a:solidFill>
              <a:schemeClr val="accent4">
                <a:lumMod val="75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11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55" name="内容占位符 2">
              <a:extLst>
                <a:ext uri="{FF2B5EF4-FFF2-40B4-BE49-F238E27FC236}">
                  <a16:creationId xmlns:a16="http://schemas.microsoft.com/office/drawing/2014/main" id="{C38A3F41-3EBD-1078-9C34-AF5057B70325}"/>
                </a:ext>
              </a:extLst>
            </p:cNvPr>
            <p:cNvSpPr txBox="1">
              <a:spLocks/>
            </p:cNvSpPr>
            <p:nvPr/>
          </p:nvSpPr>
          <p:spPr>
            <a:xfrm>
              <a:off x="5359398" y="3348917"/>
              <a:ext cx="3352800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270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Gather from HBM endpoint</a:t>
              </a:r>
            </a:p>
          </p:txBody>
        </p:sp>
        <p:sp>
          <p:nvSpPr>
            <p:cNvPr id="156" name="内容占位符 2">
              <a:extLst>
                <a:ext uri="{FF2B5EF4-FFF2-40B4-BE49-F238E27FC236}">
                  <a16:creationId xmlns:a16="http://schemas.microsoft.com/office/drawing/2014/main" id="{8FC1A540-83B8-8DD5-C23B-083C08150025}"/>
                </a:ext>
              </a:extLst>
            </p:cNvPr>
            <p:cNvSpPr txBox="1">
              <a:spLocks/>
            </p:cNvSpPr>
            <p:nvPr/>
          </p:nvSpPr>
          <p:spPr>
            <a:xfrm>
              <a:off x="5359394" y="3070464"/>
              <a:ext cx="3352800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429" b="1" i="1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Unstructured Sparsity in NoC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4D905275-90F6-5835-5CF4-056DA5509D7E}"/>
              </a:ext>
            </a:extLst>
          </p:cNvPr>
          <p:cNvGrpSpPr/>
          <p:nvPr/>
        </p:nvGrpSpPr>
        <p:grpSpPr>
          <a:xfrm>
            <a:off x="5124441" y="849759"/>
            <a:ext cx="3352802" cy="590805"/>
            <a:chOff x="5359396" y="442714"/>
            <a:chExt cx="3352802" cy="590805"/>
          </a:xfrm>
        </p:grpSpPr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5F560760-B9BA-90F4-F159-2F0F86699C1D}"/>
                </a:ext>
              </a:extLst>
            </p:cNvPr>
            <p:cNvSpPr/>
            <p:nvPr/>
          </p:nvSpPr>
          <p:spPr>
            <a:xfrm>
              <a:off x="5359400" y="442715"/>
              <a:ext cx="3352798" cy="590804"/>
            </a:xfrm>
            <a:prstGeom prst="rect">
              <a:avLst/>
            </a:prstGeom>
            <a:solidFill>
              <a:srgbClr val="910569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11"/>
            </a:p>
          </p:txBody>
        </p:sp>
        <p:sp>
          <p:nvSpPr>
            <p:cNvPr id="158" name="内容占位符 2">
              <a:extLst>
                <a:ext uri="{FF2B5EF4-FFF2-40B4-BE49-F238E27FC236}">
                  <a16:creationId xmlns:a16="http://schemas.microsoft.com/office/drawing/2014/main" id="{96E49715-ADF2-904D-627B-23CDD7752702}"/>
                </a:ext>
              </a:extLst>
            </p:cNvPr>
            <p:cNvSpPr txBox="1">
              <a:spLocks/>
            </p:cNvSpPr>
            <p:nvPr/>
          </p:nvSpPr>
          <p:spPr>
            <a:xfrm>
              <a:off x="5359396" y="721167"/>
              <a:ext cx="3352798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270" dirty="0">
                  <a:solidFill>
                    <a:schemeClr val="accent5"/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Customized MX-format in Vec. Engine </a:t>
              </a:r>
            </a:p>
          </p:txBody>
        </p:sp>
        <p:sp>
          <p:nvSpPr>
            <p:cNvPr id="159" name="内容占位符 2">
              <a:extLst>
                <a:ext uri="{FF2B5EF4-FFF2-40B4-BE49-F238E27FC236}">
                  <a16:creationId xmlns:a16="http://schemas.microsoft.com/office/drawing/2014/main" id="{3F91C71B-FFAA-6A4D-3383-8273E56243E6}"/>
                </a:ext>
              </a:extLst>
            </p:cNvPr>
            <p:cNvSpPr txBox="1">
              <a:spLocks/>
            </p:cNvSpPr>
            <p:nvPr/>
          </p:nvSpPr>
          <p:spPr>
            <a:xfrm>
              <a:off x="5359396" y="442714"/>
              <a:ext cx="3352797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429" b="1" i="1" dirty="0">
                  <a:solidFill>
                    <a:srgbClr val="910569"/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Block Quantization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BAC4D9B-F451-E6B7-93F7-609EF9DE4FE5}"/>
              </a:ext>
            </a:extLst>
          </p:cNvPr>
          <p:cNvGrpSpPr/>
          <p:nvPr/>
        </p:nvGrpSpPr>
        <p:grpSpPr>
          <a:xfrm>
            <a:off x="5124441" y="3844841"/>
            <a:ext cx="3352800" cy="590805"/>
            <a:chOff x="5359400" y="3726159"/>
            <a:chExt cx="3352800" cy="590805"/>
          </a:xfrm>
        </p:grpSpPr>
        <p:sp>
          <p:nvSpPr>
            <p:cNvPr id="3" name="矩形 153">
              <a:extLst>
                <a:ext uri="{FF2B5EF4-FFF2-40B4-BE49-F238E27FC236}">
                  <a16:creationId xmlns:a16="http://schemas.microsoft.com/office/drawing/2014/main" id="{8C87B3DE-C744-6B52-3117-D22771ABEC85}"/>
                </a:ext>
              </a:extLst>
            </p:cNvPr>
            <p:cNvSpPr/>
            <p:nvPr/>
          </p:nvSpPr>
          <p:spPr>
            <a:xfrm>
              <a:off x="5359400" y="3726160"/>
              <a:ext cx="3352800" cy="590804"/>
            </a:xfrm>
            <a:prstGeom prst="rect">
              <a:avLst/>
            </a:prstGeom>
            <a:solidFill>
              <a:schemeClr val="accent4">
                <a:lumMod val="75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11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30" name="内容占位符 2">
              <a:extLst>
                <a:ext uri="{FF2B5EF4-FFF2-40B4-BE49-F238E27FC236}">
                  <a16:creationId xmlns:a16="http://schemas.microsoft.com/office/drawing/2014/main" id="{19531332-775B-3617-CC04-B108C97910C0}"/>
                </a:ext>
              </a:extLst>
            </p:cNvPr>
            <p:cNvSpPr txBox="1">
              <a:spLocks/>
            </p:cNvSpPr>
            <p:nvPr/>
          </p:nvSpPr>
          <p:spPr>
            <a:xfrm>
              <a:off x="5359400" y="4004612"/>
              <a:ext cx="3352800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270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Router with additional degrees of freedom </a:t>
              </a:r>
            </a:p>
          </p:txBody>
        </p:sp>
        <p:sp>
          <p:nvSpPr>
            <p:cNvPr id="131" name="内容占位符 2">
              <a:extLst>
                <a:ext uri="{FF2B5EF4-FFF2-40B4-BE49-F238E27FC236}">
                  <a16:creationId xmlns:a16="http://schemas.microsoft.com/office/drawing/2014/main" id="{560CC036-A6A2-56D9-A2DE-98944552E23A}"/>
                </a:ext>
              </a:extLst>
            </p:cNvPr>
            <p:cNvSpPr txBox="1">
              <a:spLocks/>
            </p:cNvSpPr>
            <p:nvPr/>
          </p:nvSpPr>
          <p:spPr>
            <a:xfrm>
              <a:off x="5359400" y="3726159"/>
              <a:ext cx="3352798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429" b="1" i="1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3D Architectural Modeling</a:t>
              </a:r>
            </a:p>
          </p:txBody>
        </p:sp>
      </p:grpSp>
      <p:pic>
        <p:nvPicPr>
          <p:cNvPr id="133" name="Picture 132">
            <a:extLst>
              <a:ext uri="{FF2B5EF4-FFF2-40B4-BE49-F238E27FC236}">
                <a16:creationId xmlns:a16="http://schemas.microsoft.com/office/drawing/2014/main" id="{A9ACA94A-AB95-DB2B-D468-4002D99E3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63" y="687661"/>
            <a:ext cx="4329615" cy="2857678"/>
          </a:xfrm>
          <a:prstGeom prst="rect">
            <a:avLst/>
          </a:prstGeom>
        </p:spPr>
      </p:pic>
      <p:pic>
        <p:nvPicPr>
          <p:cNvPr id="132" name="图片 119">
            <a:extLst>
              <a:ext uri="{FF2B5EF4-FFF2-40B4-BE49-F238E27FC236}">
                <a16:creationId xmlns:a16="http://schemas.microsoft.com/office/drawing/2014/main" id="{708A3952-79FC-A4E2-49D6-C2C85F1FC20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49458" y="3494282"/>
            <a:ext cx="2770093" cy="986341"/>
          </a:xfrm>
          <a:prstGeom prst="rect">
            <a:avLst/>
          </a:prstGeom>
        </p:spPr>
      </p:pic>
      <p:sp>
        <p:nvSpPr>
          <p:cNvPr id="148" name="Rectangle 147">
            <a:extLst>
              <a:ext uri="{FF2B5EF4-FFF2-40B4-BE49-F238E27FC236}">
                <a16:creationId xmlns:a16="http://schemas.microsoft.com/office/drawing/2014/main" id="{5CDC9430-A105-979F-B9C6-615319A351A7}"/>
              </a:ext>
            </a:extLst>
          </p:cNvPr>
          <p:cNvSpPr/>
          <p:nvPr/>
        </p:nvSpPr>
        <p:spPr>
          <a:xfrm>
            <a:off x="5061051" y="1525419"/>
            <a:ext cx="3479575" cy="2995082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176022-3FE6-381A-4C68-AAC0E7AC1A16}"/>
              </a:ext>
            </a:extLst>
          </p:cNvPr>
          <p:cNvSpPr/>
          <p:nvPr/>
        </p:nvSpPr>
        <p:spPr>
          <a:xfrm>
            <a:off x="3847381" y="1433012"/>
            <a:ext cx="517585" cy="612523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38100">
              <a:srgbClr val="FFFF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010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2DF27-B3F4-1618-E105-72233C627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58F26-1C82-E68F-9457-D0696390B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Handling MX Format in the Scalar Processor</a:t>
            </a:r>
            <a:endParaRPr lang="en-US" sz="2400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A89E-CCCC-38BF-7D1E-1ECB55A06E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18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8E850D-ABD7-85D0-F8F3-3E2486296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489" y="841362"/>
            <a:ext cx="4767374" cy="3929112"/>
          </a:xfrm>
        </p:spPr>
        <p:txBody>
          <a:bodyPr/>
          <a:lstStyle/>
          <a:p>
            <a:r>
              <a:rPr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MXDOTP operation group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Datapath is integrated into the FPU of the Snitch Cluster as an </a:t>
            </a:r>
            <a:r>
              <a:rPr lang="en-US" altLang="zh-CN" sz="14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additional operation group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Computes the dot product between vectors of </a:t>
            </a:r>
            <a:b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</a:br>
            <a:r>
              <a:rPr lang="en-US" altLang="zh-CN" sz="14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eight FP8 elements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Throughput: </a:t>
            </a:r>
            <a:r>
              <a:rPr lang="en-US" altLang="zh-CN" sz="14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one FP32 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result per cycle </a:t>
            </a:r>
          </a:p>
          <a:p>
            <a:r>
              <a:rPr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Implementation and area analysis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Synthesize, </a:t>
            </a:r>
            <a:r>
              <a:rPr lang="en-US" altLang="zh-CN" sz="1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PnR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with GF 12nm FinFET</a:t>
            </a:r>
          </a:p>
          <a:p>
            <a:pPr lvl="1"/>
            <a:r>
              <a:rPr lang="en-US" altLang="zh-CN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1.09GHz @ TT/0.8V/25°C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, with </a:t>
            </a:r>
            <a:r>
              <a:rPr lang="en-US" altLang="zh-CN" sz="14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three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pipeline stages, without introducing new critical paths </a:t>
            </a:r>
          </a:p>
          <a:p>
            <a:pPr lvl="1"/>
            <a:r>
              <a:rPr lang="en-US" altLang="zh-CN" sz="14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26 </a:t>
            </a:r>
            <a:r>
              <a:rPr lang="en-US" altLang="zh-CN" sz="1400" b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kGE</a:t>
            </a:r>
            <a:r>
              <a:rPr lang="en-US" altLang="zh-CN" sz="14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per MXDOTP </a:t>
            </a:r>
            <a:r>
              <a:rPr lang="en-US" altLang="zh-CN" sz="1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datapath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, </a:t>
            </a:r>
            <a:r>
              <a:rPr lang="en-US" altLang="zh-CN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17% 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of FPU area</a:t>
            </a:r>
            <a:endParaRPr lang="en-US" altLang="zh-CN" sz="1082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  <a:p>
            <a:pPr marL="596890" lvl="1" indent="0">
              <a:buNone/>
            </a:pPr>
            <a:endParaRPr lang="en-US" altLang="zh-CN" sz="1280" dirty="0">
              <a:sym typeface="Wingdings" pitchFamily="2" charset="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7B9FAB-76F5-39D0-F2EE-56B90398C8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" b="2403"/>
          <a:stretch>
            <a:fillRect/>
          </a:stretch>
        </p:blipFill>
        <p:spPr>
          <a:xfrm>
            <a:off x="5281863" y="2922473"/>
            <a:ext cx="3652587" cy="137966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035E908-6F72-8CA8-B4F4-996500723D53}"/>
              </a:ext>
            </a:extLst>
          </p:cNvPr>
          <p:cNvSpPr txBox="1">
            <a:spLocks/>
          </p:cNvSpPr>
          <p:nvPr/>
        </p:nvSpPr>
        <p:spPr>
          <a:xfrm>
            <a:off x="237378" y="562643"/>
            <a:ext cx="8000670" cy="29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  <a:defRPr sz="29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1800" dirty="0"/>
              <a:t>MXDOTP</a:t>
            </a:r>
            <a:r>
              <a:rPr lang="en-US" altLang="zh-CN" sz="1800" baseline="30000" dirty="0"/>
              <a:t>[1]</a:t>
            </a:r>
            <a:r>
              <a:rPr lang="en-US" altLang="zh-CN" sz="1800" dirty="0"/>
              <a:t>: RV ISA Extension for MX Dot Products</a:t>
            </a:r>
            <a:endParaRPr lang="en-US" sz="1800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150B16-4968-570D-184D-4FC7E48C82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9486"/>
          <a:stretch>
            <a:fillRect/>
          </a:stretch>
        </p:blipFill>
        <p:spPr>
          <a:xfrm>
            <a:off x="6318251" y="841362"/>
            <a:ext cx="1852118" cy="17848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5FB8A1-1124-4ED9-B0B9-AD0F68CE8CFE}"/>
              </a:ext>
            </a:extLst>
          </p:cNvPr>
          <p:cNvSpPr txBox="1"/>
          <p:nvPr/>
        </p:nvSpPr>
        <p:spPr>
          <a:xfrm>
            <a:off x="2410276" y="4882061"/>
            <a:ext cx="574317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[1] </a:t>
            </a:r>
            <a:r>
              <a:rPr lang="en-US" sz="600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İslamoğlu</a:t>
            </a:r>
            <a:r>
              <a:rPr lang="en-US" sz="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Gamze, et al. "MXDOTP: A RISC-V ISA Extension for Enabling Microscaling (MX) Floating-Point Dot Products." </a:t>
            </a:r>
            <a:r>
              <a:rPr lang="en-US" sz="600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US" sz="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preprint arXiv:2505.13159 (2025).</a:t>
            </a:r>
          </a:p>
        </p:txBody>
      </p:sp>
    </p:spTree>
    <p:extLst>
      <p:ext uri="{BB962C8B-B14F-4D97-AF65-F5344CB8AC3E}">
        <p14:creationId xmlns:p14="http://schemas.microsoft.com/office/powerpoint/2010/main" val="127079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94E5B-BB16-2627-9437-B63CA9925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022EB-8848-7193-CA92-9CD4E7ACE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V</a:t>
            </a:r>
            <a:r>
              <a:rPr lang="en-US" sz="2000" b="1" dirty="0"/>
              <a:t>MXDOTP</a:t>
            </a:r>
            <a:r>
              <a:rPr lang="en-US" sz="2400" b="1" dirty="0"/>
              <a:t>: </a:t>
            </a:r>
            <a:r>
              <a:rPr lang="en-US" sz="2400" dirty="0"/>
              <a:t>Bring MXDOTP Datapath to the Vector Processor</a:t>
            </a:r>
            <a:endParaRPr lang="en-US" sz="2400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11306-3A09-C7B4-67C8-E7E6429110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19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1FAEFE2-303B-62CF-779D-A078F5B02A22}"/>
              </a:ext>
            </a:extLst>
          </p:cNvPr>
          <p:cNvSpPr txBox="1"/>
          <p:nvPr/>
        </p:nvSpPr>
        <p:spPr>
          <a:xfrm>
            <a:off x="5066857" y="3142238"/>
            <a:ext cx="1660008" cy="2204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b="1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 FPU workload</a:t>
            </a:r>
            <a:endParaRPr lang="en-US" i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0FFA73B-5684-F3CE-0A4E-12E2066F0C35}"/>
              </a:ext>
            </a:extLst>
          </p:cNvPr>
          <p:cNvSpPr txBox="1">
            <a:spLocks/>
          </p:cNvSpPr>
          <p:nvPr/>
        </p:nvSpPr>
        <p:spPr>
          <a:xfrm>
            <a:off x="237378" y="562643"/>
            <a:ext cx="8000670" cy="29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  <a:defRPr sz="29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1800" dirty="0"/>
              <a:t>Spatz Datapath and Software Emulated MX kernels</a:t>
            </a:r>
            <a:endParaRPr lang="en-US" sz="1800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88C65D-7B63-2392-75A1-D58552C10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488" y="841362"/>
            <a:ext cx="5032277" cy="3929112"/>
          </a:xfrm>
        </p:spPr>
        <p:txBody>
          <a:bodyPr/>
          <a:lstStyle/>
          <a:p>
            <a:r>
              <a:rPr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Vector processing unit (VPU)</a:t>
            </a:r>
          </a:p>
          <a:p>
            <a:pPr lvl="1"/>
            <a:r>
              <a:rPr lang="en-US" altLang="zh-CN" sz="1400" dirty="0"/>
              <a:t>Comprises four </a:t>
            </a:r>
            <a:r>
              <a:rPr lang="en-US" altLang="zh-CN" sz="1400" b="1" dirty="0"/>
              <a:t>64-bit FPUs </a:t>
            </a:r>
            <a:r>
              <a:rPr lang="en-US" altLang="zh-CN" sz="1400" dirty="0"/>
              <a:t>operating in parallel</a:t>
            </a:r>
          </a:p>
          <a:p>
            <a:pPr lvl="1"/>
            <a:r>
              <a:rPr lang="en-US" altLang="zh-CN" sz="1400" dirty="0"/>
              <a:t>Connected via </a:t>
            </a:r>
            <a:r>
              <a:rPr lang="en-US" altLang="zh-CN" sz="1400" b="1" dirty="0"/>
              <a:t>256-bit </a:t>
            </a:r>
            <a:r>
              <a:rPr lang="en-US" altLang="zh-CN" sz="1400" dirty="0"/>
              <a:t>interconnects to VREG</a:t>
            </a:r>
          </a:p>
          <a:p>
            <a:r>
              <a:rPr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Software emulation of MXFP8-MatMul Kernel</a:t>
            </a:r>
          </a:p>
          <a:p>
            <a:pPr lvl="1"/>
            <a:r>
              <a:rPr lang="en-US" altLang="zh-CN" sz="13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Gustavson’s algorithm</a:t>
            </a:r>
            <a:r>
              <a:rPr lang="en-US" altLang="zh-CN" sz="13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: vectorizes computation along the output matrix’s row dimension</a:t>
            </a:r>
          </a:p>
          <a:p>
            <a:pPr lvl="1"/>
            <a:r>
              <a:rPr lang="en-US" altLang="zh-CN" sz="13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Expend</a:t>
            </a:r>
            <a:r>
              <a:rPr lang="en-US" altLang="zh-CN" sz="13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FP8 inputs to FP16, and multiply with </a:t>
            </a:r>
            <a:r>
              <a:rPr lang="en-US" altLang="zh-CN" sz="13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widening</a:t>
            </a:r>
            <a:r>
              <a:rPr lang="en-US" altLang="zh-CN" sz="13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FMA</a:t>
            </a:r>
          </a:p>
          <a:p>
            <a:pPr lvl="1"/>
            <a:r>
              <a:rPr lang="en-US" altLang="zh-CN" sz="13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Unscaled dot products and the expanded scales are </a:t>
            </a:r>
            <a:r>
              <a:rPr lang="en-US" altLang="zh-CN" sz="13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combined using a vector-vector FMA</a:t>
            </a:r>
          </a:p>
          <a:p>
            <a:r>
              <a:rPr lang="en-US" altLang="zh-CN" sz="16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Design goals: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Eliminate the overhead of software scaling and explicit precision conversion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Must include a fused accumulation step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Support multiple formats and flexible block size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AE1F5D-FA7E-2D3B-BF30-1AFA67DBB96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02061" y="2822191"/>
            <a:ext cx="4108450" cy="1638596"/>
          </a:xfrm>
          <a:prstGeom prst="rect">
            <a:avLst/>
          </a:prstGeom>
        </p:spPr>
      </p:pic>
      <p:pic>
        <p:nvPicPr>
          <p:cNvPr id="17" name="图片 6" descr="表格&#10;&#10;AI 生成的内容可能不正确。">
            <a:extLst>
              <a:ext uri="{FF2B5EF4-FFF2-40B4-BE49-F238E27FC236}">
                <a16:creationId xmlns:a16="http://schemas.microsoft.com/office/drawing/2014/main" id="{3E7CCC6F-4D80-76BA-215B-4018B6FB2C2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78473" y="1131118"/>
            <a:ext cx="1999526" cy="1335232"/>
          </a:xfrm>
          <a:prstGeom prst="rect">
            <a:avLst/>
          </a:prstGeom>
        </p:spPr>
      </p:pic>
      <p:sp>
        <p:nvSpPr>
          <p:cNvPr id="21" name="Freeform 20">
            <a:extLst>
              <a:ext uri="{FF2B5EF4-FFF2-40B4-BE49-F238E27FC236}">
                <a16:creationId xmlns:a16="http://schemas.microsoft.com/office/drawing/2014/main" id="{BB77BA81-B24A-24EE-4DDC-4079CDF7A3AA}"/>
              </a:ext>
            </a:extLst>
          </p:cNvPr>
          <p:cNvSpPr/>
          <p:nvPr/>
        </p:nvSpPr>
        <p:spPr>
          <a:xfrm>
            <a:off x="6800850" y="1319408"/>
            <a:ext cx="2293046" cy="910225"/>
          </a:xfrm>
          <a:custGeom>
            <a:avLst/>
            <a:gdLst>
              <a:gd name="connsiteX0" fmla="*/ 7144 w 2293046"/>
              <a:gd name="connsiteY0" fmla="*/ 323655 h 910225"/>
              <a:gd name="connsiteX1" fmla="*/ 0 w 2293046"/>
              <a:gd name="connsiteY1" fmla="*/ 473673 h 910225"/>
              <a:gd name="connsiteX2" fmla="*/ 396478 w 2293046"/>
              <a:gd name="connsiteY2" fmla="*/ 902298 h 910225"/>
              <a:gd name="connsiteX3" fmla="*/ 2293046 w 2293046"/>
              <a:gd name="connsiteY3" fmla="*/ 910225 h 910225"/>
              <a:gd name="connsiteX4" fmla="*/ 2280520 w 2293046"/>
              <a:gd name="connsiteY4" fmla="*/ 12526 h 910225"/>
              <a:gd name="connsiteX5" fmla="*/ 372388 w 2293046"/>
              <a:gd name="connsiteY5" fmla="*/ 0 h 910225"/>
              <a:gd name="connsiteX6" fmla="*/ 7144 w 2293046"/>
              <a:gd name="connsiteY6" fmla="*/ 323655 h 91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3046" h="910225">
                <a:moveTo>
                  <a:pt x="7144" y="323655"/>
                </a:moveTo>
                <a:lnTo>
                  <a:pt x="0" y="473673"/>
                </a:lnTo>
                <a:lnTo>
                  <a:pt x="396478" y="902298"/>
                </a:lnTo>
                <a:lnTo>
                  <a:pt x="2293046" y="910225"/>
                </a:lnTo>
                <a:lnTo>
                  <a:pt x="2280520" y="12526"/>
                </a:lnTo>
                <a:lnTo>
                  <a:pt x="372388" y="0"/>
                </a:lnTo>
                <a:lnTo>
                  <a:pt x="7144" y="323655"/>
                </a:lnTo>
                <a:close/>
              </a:path>
            </a:pathLst>
          </a:custGeom>
          <a:gradFill flip="none" rotWithShape="1">
            <a:gsLst>
              <a:gs pos="100000">
                <a:schemeClr val="tx2"/>
              </a:gs>
              <a:gs pos="0">
                <a:schemeClr val="accent1">
                  <a:lumMod val="30000"/>
                  <a:lumOff val="70000"/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图片 10" descr="图示&#10;&#10;AI 生成的内容可能不正确。">
            <a:extLst>
              <a:ext uri="{FF2B5EF4-FFF2-40B4-BE49-F238E27FC236}">
                <a16:creationId xmlns:a16="http://schemas.microsoft.com/office/drawing/2014/main" id="{CF17CE82-CAE1-EC71-F6FA-1DCE8C9B95B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98145" y="1409785"/>
            <a:ext cx="1890252" cy="7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6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8EB83-327E-278D-EA9F-FEE6C10E8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graph with dotted lines and dots&#10;&#10;AI-generated content may be incorrect.">
            <a:extLst>
              <a:ext uri="{FF2B5EF4-FFF2-40B4-BE49-F238E27FC236}">
                <a16:creationId xmlns:a16="http://schemas.microsoft.com/office/drawing/2014/main" id="{9EADC0DC-7B77-6FE5-4376-42439FBF4A8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5889" b="9686"/>
          <a:stretch>
            <a:fillRect/>
          </a:stretch>
        </p:blipFill>
        <p:spPr>
          <a:xfrm>
            <a:off x="55603" y="798340"/>
            <a:ext cx="4516397" cy="18907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72A6DB-BEDC-1EB3-A000-928446743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Model Scaling Outpaces </a:t>
            </a:r>
            <a:r>
              <a:rPr lang="en-US" sz="2400" b="1" dirty="0"/>
              <a:t>Computing</a:t>
            </a:r>
            <a:r>
              <a:rPr lang="en-US" sz="2400" dirty="0"/>
              <a:t> Capability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15CC74-560C-1D9B-89CD-3061B4C475D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2</a:t>
            </a:fld>
            <a:endParaRPr lang="en-US" dirty="0"/>
          </a:p>
        </p:txBody>
      </p:sp>
      <p:cxnSp>
        <p:nvCxnSpPr>
          <p:cNvPr id="10" name="直线箭头连接符 13">
            <a:extLst>
              <a:ext uri="{FF2B5EF4-FFF2-40B4-BE49-F238E27FC236}">
                <a16:creationId xmlns:a16="http://schemas.microsoft.com/office/drawing/2014/main" id="{9F8CF79D-70E0-BB4D-2679-58D9A8EAC271}"/>
              </a:ext>
            </a:extLst>
          </p:cNvPr>
          <p:cNvCxnSpPr>
            <a:cxnSpLocks/>
          </p:cNvCxnSpPr>
          <p:nvPr/>
        </p:nvCxnSpPr>
        <p:spPr>
          <a:xfrm flipV="1">
            <a:off x="384984" y="1011721"/>
            <a:ext cx="4005241" cy="1047135"/>
          </a:xfrm>
          <a:prstGeom prst="straightConnector1">
            <a:avLst/>
          </a:prstGeom>
          <a:ln w="63500">
            <a:solidFill>
              <a:schemeClr val="accent3">
                <a:alpha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7">
            <a:extLst>
              <a:ext uri="{FF2B5EF4-FFF2-40B4-BE49-F238E27FC236}">
                <a16:creationId xmlns:a16="http://schemas.microsoft.com/office/drawing/2014/main" id="{CA1732DC-604A-9282-DDF9-FE8A5DC9E57E}"/>
              </a:ext>
            </a:extLst>
          </p:cNvPr>
          <p:cNvSpPr txBox="1"/>
          <p:nvPr/>
        </p:nvSpPr>
        <p:spPr>
          <a:xfrm>
            <a:off x="505991" y="867500"/>
            <a:ext cx="1825141" cy="53373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sz="3600" b="1" i="0" dirty="0">
                <a:solidFill>
                  <a:schemeClr val="accent3">
                    <a:alpha val="7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2.4x/year</a:t>
            </a:r>
          </a:p>
        </p:txBody>
      </p:sp>
      <p:pic>
        <p:nvPicPr>
          <p:cNvPr id="22" name="Picture 21" descr="A graph of different precision tools&#10;&#10;AI-generated content may be incorrect.">
            <a:extLst>
              <a:ext uri="{FF2B5EF4-FFF2-40B4-BE49-F238E27FC236}">
                <a16:creationId xmlns:a16="http://schemas.microsoft.com/office/drawing/2014/main" id="{6B3B07EB-0DD3-7363-5089-7BE6CA34DEC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3099" b="9617"/>
          <a:stretch>
            <a:fillRect/>
          </a:stretch>
        </p:blipFill>
        <p:spPr>
          <a:xfrm>
            <a:off x="55603" y="2795788"/>
            <a:ext cx="4516397" cy="2132095"/>
          </a:xfrm>
          <a:prstGeom prst="rect">
            <a:avLst/>
          </a:prstGeom>
        </p:spPr>
      </p:pic>
      <p:cxnSp>
        <p:nvCxnSpPr>
          <p:cNvPr id="23" name="直线箭头连接符 13">
            <a:extLst>
              <a:ext uri="{FF2B5EF4-FFF2-40B4-BE49-F238E27FC236}">
                <a16:creationId xmlns:a16="http://schemas.microsoft.com/office/drawing/2014/main" id="{A2C11BAC-95B3-9885-0543-480E627ADE48}"/>
              </a:ext>
            </a:extLst>
          </p:cNvPr>
          <p:cNvCxnSpPr>
            <a:cxnSpLocks/>
          </p:cNvCxnSpPr>
          <p:nvPr/>
        </p:nvCxnSpPr>
        <p:spPr>
          <a:xfrm flipV="1">
            <a:off x="505991" y="3800930"/>
            <a:ext cx="3884234" cy="737912"/>
          </a:xfrm>
          <a:prstGeom prst="straightConnector1">
            <a:avLst/>
          </a:prstGeom>
          <a:ln w="63500">
            <a:solidFill>
              <a:schemeClr val="accent1">
                <a:alpha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17">
            <a:extLst>
              <a:ext uri="{FF2B5EF4-FFF2-40B4-BE49-F238E27FC236}">
                <a16:creationId xmlns:a16="http://schemas.microsoft.com/office/drawing/2014/main" id="{6FA40459-87F5-0AAB-CF33-84A151DDE768}"/>
              </a:ext>
            </a:extLst>
          </p:cNvPr>
          <p:cNvSpPr txBox="1"/>
          <p:nvPr/>
        </p:nvSpPr>
        <p:spPr>
          <a:xfrm>
            <a:off x="384984" y="3267196"/>
            <a:ext cx="1825141" cy="53373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sz="3600" b="1" i="0" dirty="0">
                <a:solidFill>
                  <a:schemeClr val="accent1">
                    <a:alpha val="7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1.3x/year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419418-592C-B5C5-CEB8-2DFC37F04E23}"/>
              </a:ext>
            </a:extLst>
          </p:cNvPr>
          <p:cNvSpPr txBox="1"/>
          <p:nvPr/>
        </p:nvSpPr>
        <p:spPr>
          <a:xfrm>
            <a:off x="159348" y="628031"/>
            <a:ext cx="3477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Number of parameters of frontier AI models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25F010-9791-3715-1172-F2945C29D73E}"/>
              </a:ext>
            </a:extLst>
          </p:cNvPr>
          <p:cNvSpPr txBox="1"/>
          <p:nvPr/>
        </p:nvSpPr>
        <p:spPr>
          <a:xfrm>
            <a:off x="159348" y="2592590"/>
            <a:ext cx="3413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Computational throughput of ML hardware</a:t>
            </a:r>
          </a:p>
        </p:txBody>
      </p:sp>
      <p:sp>
        <p:nvSpPr>
          <p:cNvPr id="4" name="文本框 2">
            <a:extLst>
              <a:ext uri="{FF2B5EF4-FFF2-40B4-BE49-F238E27FC236}">
                <a16:creationId xmlns:a16="http://schemas.microsoft.com/office/drawing/2014/main" id="{84473F50-ED3B-091A-6B4D-58AE573357E3}"/>
              </a:ext>
            </a:extLst>
          </p:cNvPr>
          <p:cNvSpPr txBox="1"/>
          <p:nvPr/>
        </p:nvSpPr>
        <p:spPr>
          <a:xfrm>
            <a:off x="4528581" y="648757"/>
            <a:ext cx="4152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8" indent="-285750">
              <a:buFont typeface="Wingdings" pitchFamily="2" charset="2"/>
              <a:buChar char="Ø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Modern ML platforms provide 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massively parallel computing capabilities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through system scaling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B771E9-FCAC-FE87-F10E-78D615D58D07}"/>
              </a:ext>
            </a:extLst>
          </p:cNvPr>
          <p:cNvSpPr txBox="1"/>
          <p:nvPr/>
        </p:nvSpPr>
        <p:spPr>
          <a:xfrm>
            <a:off x="4797285" y="1228699"/>
            <a:ext cx="1568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NVIDIA Blackwell</a:t>
            </a:r>
            <a:r>
              <a:rPr lang="en-US" baseline="300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395159-E42B-7683-00C3-46B9C409672E}"/>
              </a:ext>
            </a:extLst>
          </p:cNvPr>
          <p:cNvSpPr txBox="1"/>
          <p:nvPr/>
        </p:nvSpPr>
        <p:spPr>
          <a:xfrm>
            <a:off x="4473479" y="1463292"/>
            <a:ext cx="22156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16,869 Scalar Cores + 528 Tensor Cores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EFBE80-1A43-0BEF-4CEC-A0F7D03BACA5}"/>
              </a:ext>
            </a:extLst>
          </p:cNvPr>
          <p:cNvSpPr txBox="1"/>
          <p:nvPr/>
        </p:nvSpPr>
        <p:spPr>
          <a:xfrm>
            <a:off x="6757679" y="1232024"/>
            <a:ext cx="2007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AMD INSTINCT MI355X</a:t>
            </a:r>
            <a:r>
              <a:rPr lang="en-US" baseline="300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[2]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E5D9EC-E871-5B7A-3E65-94E242EA4626}"/>
              </a:ext>
            </a:extLst>
          </p:cNvPr>
          <p:cNvSpPr txBox="1"/>
          <p:nvPr/>
        </p:nvSpPr>
        <p:spPr>
          <a:xfrm>
            <a:off x="6620622" y="1472056"/>
            <a:ext cx="22813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16,384 Scalar Cores + 1024 Tensor Cores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930FB8-D94D-42F1-2A57-4E4C1ABA32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2419" y="1702718"/>
            <a:ext cx="1377800" cy="12247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563584-59C9-3BF6-F63C-A8724916D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9875" y="1694941"/>
            <a:ext cx="1322878" cy="12054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0258083-B13D-6260-2B75-80E53948A678}"/>
              </a:ext>
            </a:extLst>
          </p:cNvPr>
          <p:cNvSpPr txBox="1"/>
          <p:nvPr/>
        </p:nvSpPr>
        <p:spPr>
          <a:xfrm>
            <a:off x="4822132" y="2870556"/>
            <a:ext cx="1518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Cerebras WSE-3</a:t>
            </a:r>
            <a:r>
              <a:rPr lang="en-US" baseline="300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[3]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05DA23-3BB7-3266-8B14-407AC181D984}"/>
              </a:ext>
            </a:extLst>
          </p:cNvPr>
          <p:cNvSpPr txBox="1"/>
          <p:nvPr/>
        </p:nvSpPr>
        <p:spPr>
          <a:xfrm>
            <a:off x="4931938" y="3113771"/>
            <a:ext cx="12987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900,000 Scalar Cores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8F04A8-3325-E689-8C71-47523FA8B904}"/>
              </a:ext>
            </a:extLst>
          </p:cNvPr>
          <p:cNvSpPr txBox="1"/>
          <p:nvPr/>
        </p:nvSpPr>
        <p:spPr>
          <a:xfrm>
            <a:off x="6775312" y="2866946"/>
            <a:ext cx="1972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TPU Ironwood</a:t>
            </a:r>
            <a:r>
              <a:rPr lang="en-US" baseline="300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[4]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F5A01C-D722-92F0-70A7-45A24EE5E786}"/>
              </a:ext>
            </a:extLst>
          </p:cNvPr>
          <p:cNvSpPr txBox="1"/>
          <p:nvPr/>
        </p:nvSpPr>
        <p:spPr>
          <a:xfrm>
            <a:off x="7057440" y="3106976"/>
            <a:ext cx="14077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Scale out to 9,216 chips</a:t>
            </a: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1EC32823-36B2-B434-8982-AFB98FC00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045" y="3343563"/>
            <a:ext cx="1258538" cy="125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With “Ironwood” TPU, Google Pushes The AI Accelerator To The Floor">
            <a:extLst>
              <a:ext uri="{FF2B5EF4-FFF2-40B4-BE49-F238E27FC236}">
                <a16:creationId xmlns:a16="http://schemas.microsoft.com/office/drawing/2014/main" id="{073D7737-B4EA-9BEC-2AE4-835B6235B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159" y="3360386"/>
            <a:ext cx="1130320" cy="124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54A2EBF-13D8-1C18-30A2-34693044457B}"/>
              </a:ext>
            </a:extLst>
          </p:cNvPr>
          <p:cNvSpPr/>
          <p:nvPr/>
        </p:nvSpPr>
        <p:spPr>
          <a:xfrm>
            <a:off x="5104559" y="2282235"/>
            <a:ext cx="3271091" cy="615545"/>
          </a:xfrm>
          <a:prstGeom prst="roundRect">
            <a:avLst>
              <a:gd name="adj" fmla="val 7383"/>
            </a:avLst>
          </a:prstGeom>
          <a:solidFill>
            <a:schemeClr val="accent2">
              <a:lumMod val="20000"/>
              <a:lumOff val="80000"/>
              <a:alpha val="85098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F39B50-7062-34CE-D722-6F1C36B2865C}"/>
              </a:ext>
            </a:extLst>
          </p:cNvPr>
          <p:cNvSpPr txBox="1"/>
          <p:nvPr/>
        </p:nvSpPr>
        <p:spPr>
          <a:xfrm>
            <a:off x="5104559" y="2392215"/>
            <a:ext cx="327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Massively Parallel Architectures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C53E2-C06A-0D8E-A131-AC2C115377F7}"/>
              </a:ext>
            </a:extLst>
          </p:cNvPr>
          <p:cNvSpPr txBox="1"/>
          <p:nvPr/>
        </p:nvSpPr>
        <p:spPr>
          <a:xfrm>
            <a:off x="4530140" y="4681835"/>
            <a:ext cx="4516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[1] T. Ajay, et al. "</a:t>
            </a:r>
            <a:r>
              <a:rPr lang="en-US" sz="600" i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Nvidia </a:t>
            </a:r>
            <a:r>
              <a:rPr lang="en-US" sz="600" i="1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blackwell</a:t>
            </a:r>
            <a:r>
              <a:rPr lang="en-US" sz="600" i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platform: Advancing generative ai and accelerated computing</a:t>
            </a:r>
            <a:r>
              <a:rPr lang="en-US" sz="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." HCS ‘24.</a:t>
            </a:r>
          </a:p>
          <a:p>
            <a:r>
              <a:rPr lang="en-US" sz="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[2] S. Alan, et al. "</a:t>
            </a:r>
            <a:r>
              <a:rPr lang="en-US" sz="600" i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AMD </a:t>
            </a:r>
            <a:r>
              <a:rPr lang="en-US" sz="600" i="1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InstinctTM</a:t>
            </a:r>
            <a:r>
              <a:rPr lang="en-US" sz="600" i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MI300 series modular chiplet package–HPC and AI accelerator for exa-class systems</a:t>
            </a:r>
            <a:r>
              <a:rPr lang="en-US" sz="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." ISSCC ‘24.</a:t>
            </a:r>
          </a:p>
          <a:p>
            <a:r>
              <a:rPr lang="en-US" sz="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[3] I. Lie, Sean. "</a:t>
            </a:r>
            <a:r>
              <a:rPr lang="en-US" sz="600" i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Cerebras architecture deep dive: First look inside the </a:t>
            </a:r>
            <a:r>
              <a:rPr lang="en-US" sz="600" i="1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hw</a:t>
            </a:r>
            <a:r>
              <a:rPr lang="en-US" sz="600" i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600" i="1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sw</a:t>
            </a:r>
            <a:r>
              <a:rPr lang="en-US" sz="600" i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co-design for deep learning: Cerebras systems</a:t>
            </a:r>
            <a:r>
              <a:rPr lang="en-US" sz="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." HCS ‘22.</a:t>
            </a:r>
          </a:p>
          <a:p>
            <a:r>
              <a:rPr lang="en-US" sz="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[4] J. Norman, et al. "</a:t>
            </a:r>
            <a:r>
              <a:rPr lang="en-US" sz="600" i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Ironwood: Delivering Best in Class perf, perf/TCO and perf/Watt for Reasoning Model Training and Serving</a:t>
            </a:r>
            <a:r>
              <a:rPr lang="en-US" sz="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." HCS ‘25.</a:t>
            </a:r>
          </a:p>
        </p:txBody>
      </p:sp>
    </p:spTree>
    <p:extLst>
      <p:ext uri="{BB962C8B-B14F-4D97-AF65-F5344CB8AC3E}">
        <p14:creationId xmlns:p14="http://schemas.microsoft.com/office/powerpoint/2010/main" val="45409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  <p:bldP spid="4" grpId="0"/>
      <p:bldP spid="6" grpId="0"/>
      <p:bldP spid="7" grpId="0"/>
      <p:bldP spid="8" grpId="0"/>
      <p:bldP spid="9" grpId="0"/>
      <p:bldP spid="14" grpId="0"/>
      <p:bldP spid="15" grpId="0"/>
      <p:bldP spid="16" grpId="0"/>
      <p:bldP spid="17" grpId="0"/>
      <p:bldP spid="21" grpId="0" animBg="1"/>
      <p:bldP spid="24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F4043-485B-D0DC-6F17-AC78B962B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56317-C9DF-300B-8313-45674E187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V</a:t>
            </a:r>
            <a:r>
              <a:rPr lang="en-US" sz="2000" b="1" dirty="0"/>
              <a:t>MXDOTP</a:t>
            </a:r>
            <a:r>
              <a:rPr lang="en-US" sz="2400" b="1" dirty="0"/>
              <a:t>: </a:t>
            </a:r>
            <a:r>
              <a:rPr lang="en-US" sz="2400" dirty="0"/>
              <a:t>Spatz Integration </a:t>
            </a:r>
            <a:endParaRPr lang="en-US" sz="2400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2C859-DA57-9117-8E63-7827CD1B51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20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A25626-A7A4-7D55-1DD1-9F125BE8D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8112" y="842873"/>
            <a:ext cx="4937091" cy="3737984"/>
          </a:xfrm>
        </p:spPr>
        <p:txBody>
          <a:bodyPr/>
          <a:lstStyle/>
          <a:p>
            <a:r>
              <a:rPr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Spatz Integration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V</a:t>
            </a:r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MXDOTP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extension leverages MXDOTP datapath </a:t>
            </a:r>
            <a:b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</a:b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FPUs in Spatz VPU extended with the MXDOTP operation group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Preliminary encoding for proof-of-concept experiments</a:t>
            </a:r>
          </a:p>
          <a:p>
            <a:r>
              <a:rPr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Implementation and area analysis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Synthesize, </a:t>
            </a:r>
            <a:r>
              <a:rPr lang="en-US" altLang="zh-CN" sz="1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PnR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with GF 12nm FinFET. </a:t>
            </a:r>
            <a:r>
              <a:rPr lang="en-US" altLang="zh-CN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1.27 GHz @ TT/0.8V/25°C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, without introducing new critical paths </a:t>
            </a:r>
          </a:p>
          <a:p>
            <a:pPr lvl="1"/>
            <a:r>
              <a:rPr lang="en-US" altLang="zh-CN" sz="14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Hardware overhead is low:</a:t>
            </a:r>
          </a:p>
          <a:p>
            <a:pPr lvl="2"/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V</a:t>
            </a:r>
            <a:r>
              <a:rPr lang="en-US" altLang="zh-CN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MXDOTP</a:t>
            </a:r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-enabled Spatz cluster has a total area of 4.28 MGE: </a:t>
            </a:r>
            <a:r>
              <a:rPr lang="en-US" altLang="zh-CN" sz="12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12.6 %</a:t>
            </a:r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and </a:t>
            </a:r>
            <a:r>
              <a:rPr lang="en-US" altLang="zh-CN" sz="12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7.2 %</a:t>
            </a:r>
            <a:r>
              <a:rPr lang="en-US" altLang="zh-CN" sz="12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increment at CC and cluster level</a:t>
            </a:r>
          </a:p>
          <a:p>
            <a:pPr lvl="2"/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The MX dot-product unit accounts for 82% of the incremental area overhead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E4D581E-AB48-2295-3D0E-016D9D621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516" y="3904790"/>
            <a:ext cx="3898484" cy="37229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20614715-1398-2001-6663-BCD241015217}"/>
              </a:ext>
            </a:extLst>
          </p:cNvPr>
          <p:cNvSpPr txBox="1">
            <a:spLocks/>
          </p:cNvSpPr>
          <p:nvPr/>
        </p:nvSpPr>
        <p:spPr>
          <a:xfrm>
            <a:off x="237378" y="562643"/>
            <a:ext cx="8000670" cy="29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  <a:defRPr sz="29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1800" dirty="0"/>
              <a:t>ISA Extension and </a:t>
            </a:r>
            <a:r>
              <a:rPr lang="en-US" altLang="zh-CN" sz="1800" dirty="0" err="1"/>
              <a:t>PnR</a:t>
            </a:r>
            <a:r>
              <a:rPr lang="en-US" altLang="zh-CN" sz="1800" dirty="0"/>
              <a:t> Analysis</a:t>
            </a:r>
            <a:endParaRPr lang="en-US" sz="1800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A0A8894-524B-F1F3-7238-4F499925D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383" y="945866"/>
            <a:ext cx="3702701" cy="19510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E0C44D-F6CA-5A71-48D2-EB4816DB0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383" y="3230945"/>
            <a:ext cx="3702701" cy="60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10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7A6F2-F707-C263-5D22-95016B0E9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3C01D-2DF8-66BE-53A7-6875F9E9A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V</a:t>
            </a:r>
            <a:r>
              <a:rPr lang="en-US" sz="2000" b="1" dirty="0"/>
              <a:t>MXDOTP</a:t>
            </a:r>
            <a:r>
              <a:rPr lang="en-US" sz="2400" b="1" dirty="0"/>
              <a:t>: </a:t>
            </a:r>
            <a:r>
              <a:rPr lang="en-US" sz="2400" dirty="0"/>
              <a:t>Spatz Integration </a:t>
            </a:r>
            <a:endParaRPr lang="en-US" sz="2400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CA0DB-46D2-BE1A-B6AA-CFFAB2E053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21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A1228-DAB7-06A8-278D-7A137E966E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487" y="803449"/>
            <a:ext cx="5339942" cy="4296322"/>
          </a:xfrm>
        </p:spPr>
        <p:txBody>
          <a:bodyPr/>
          <a:lstStyle/>
          <a:p>
            <a:r>
              <a:rPr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GEMM Dataflow with V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MXDOTP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Activation matrix is row-wise quantized, weight matrix is column-wise quantized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Per FPU operates on an inner-product dataflow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Per Spatz operates on a Gustavson’s-based dataflow</a:t>
            </a:r>
            <a:endParaRPr lang="en-US" altLang="zh-CN" sz="1718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  <a:p>
            <a:r>
              <a:rPr lang="en-US" altLang="zh-CN" sz="1718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GEMM benchmark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Output dimension: 64x64, sweep the inner dimension from 64 to 512</a:t>
            </a:r>
          </a:p>
          <a:p>
            <a:pPr lvl="1"/>
            <a:r>
              <a:rPr lang="en-US" altLang="zh-CN" sz="14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High performance gain and energy efficiency:</a:t>
            </a:r>
          </a:p>
          <a:p>
            <a:pPr lvl="2"/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~</a:t>
            </a:r>
            <a:r>
              <a:rPr lang="en-US" altLang="zh-CN" sz="12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3.6x, 7.0x </a:t>
            </a:r>
            <a:r>
              <a:rPr lang="en-US" altLang="zh-CN" sz="1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speedup </a:t>
            </a:r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at</a:t>
            </a:r>
            <a:r>
              <a:rPr lang="en-US" altLang="zh-CN" sz="1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altLang="zh-CN" sz="12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1.9x, 4.9x </a:t>
            </a:r>
            <a:r>
              <a:rPr lang="en-US" altLang="zh-CN" sz="1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energy efficiency </a:t>
            </a:r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comparing with FP32, MXFP8 baseline</a:t>
            </a:r>
          </a:p>
          <a:p>
            <a:pPr lvl="2"/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MXFP4 VMXDOTP kernels </a:t>
            </a:r>
            <a:r>
              <a:rPr lang="en-US" altLang="zh-CN" sz="12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double</a:t>
            </a:r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the throughput and efficiency of their MXFP8 counterparts</a:t>
            </a:r>
          </a:p>
          <a:p>
            <a:pPr lvl="2"/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FPU utilization of </a:t>
            </a:r>
            <a:r>
              <a:rPr lang="en-US" altLang="zh-CN" sz="12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97.6 %</a:t>
            </a:r>
          </a:p>
          <a:p>
            <a:pPr lvl="1"/>
            <a:endParaRPr lang="en-US" altLang="zh-CN" sz="14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F1017E9-6E78-EBBC-5277-FE44F17F85DA}"/>
              </a:ext>
            </a:extLst>
          </p:cNvPr>
          <p:cNvGrpSpPr/>
          <p:nvPr/>
        </p:nvGrpSpPr>
        <p:grpSpPr>
          <a:xfrm>
            <a:off x="5409169" y="2279109"/>
            <a:ext cx="3797522" cy="1187095"/>
            <a:chOff x="4214387" y="1222268"/>
            <a:chExt cx="4929614" cy="154098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E62FFB2-B22E-358E-745C-67083DE39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58652"/>
            <a:stretch>
              <a:fillRect/>
            </a:stretch>
          </p:blipFill>
          <p:spPr>
            <a:xfrm>
              <a:off x="4214387" y="1222268"/>
              <a:ext cx="4929614" cy="1272279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95CE3DE-FB0B-4B8A-B036-531062AD1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92571"/>
            <a:stretch>
              <a:fillRect/>
            </a:stretch>
          </p:blipFill>
          <p:spPr>
            <a:xfrm>
              <a:off x="4214387" y="2534656"/>
              <a:ext cx="4929614" cy="228595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ADA3CF47-A11B-20CF-8F47-F7FDADCCC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82761" b="14076"/>
            <a:stretch>
              <a:fillRect/>
            </a:stretch>
          </p:blipFill>
          <p:spPr>
            <a:xfrm>
              <a:off x="4214387" y="2472961"/>
              <a:ext cx="4929614" cy="97316"/>
            </a:xfrm>
            <a:prstGeom prst="rect">
              <a:avLst/>
            </a:prstGeom>
          </p:spPr>
        </p:pic>
      </p:grpSp>
      <p:pic>
        <p:nvPicPr>
          <p:cNvPr id="5" name="图片 9">
            <a:extLst>
              <a:ext uri="{FF2B5EF4-FFF2-40B4-BE49-F238E27FC236}">
                <a16:creationId xmlns:a16="http://schemas.microsoft.com/office/drawing/2014/main" id="{7309A8D4-8B5F-CC91-A42B-7147734C10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12658" y="687427"/>
            <a:ext cx="2792233" cy="1635092"/>
          </a:xfrm>
          <a:prstGeom prst="rect">
            <a:avLst/>
          </a:prstGeom>
        </p:spPr>
      </p:pic>
      <p:sp>
        <p:nvSpPr>
          <p:cNvPr id="7" name="文本框 7">
            <a:extLst>
              <a:ext uri="{FF2B5EF4-FFF2-40B4-BE49-F238E27FC236}">
                <a16:creationId xmlns:a16="http://schemas.microsoft.com/office/drawing/2014/main" id="{D8B614BD-9790-5FFA-9924-9AEB6E8DF0C9}"/>
              </a:ext>
            </a:extLst>
          </p:cNvPr>
          <p:cNvSpPr txBox="1"/>
          <p:nvPr/>
        </p:nvSpPr>
        <p:spPr>
          <a:xfrm>
            <a:off x="5712658" y="516740"/>
            <a:ext cx="1660008" cy="2204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b="1" i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 Spatz workload</a:t>
            </a:r>
            <a:endParaRPr lang="en-US" i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1E3A1F-3BA8-1C96-7E88-4F824ADB57A0}"/>
              </a:ext>
            </a:extLst>
          </p:cNvPr>
          <p:cNvSpPr txBox="1">
            <a:spLocks/>
          </p:cNvSpPr>
          <p:nvPr/>
        </p:nvSpPr>
        <p:spPr>
          <a:xfrm>
            <a:off x="237378" y="562643"/>
            <a:ext cx="8000670" cy="29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  <a:defRPr sz="29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1800" dirty="0"/>
              <a:t>Kernel Implementation and Benchmark</a:t>
            </a:r>
            <a:endParaRPr lang="en-US" sz="1800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318C97-FB00-FBAB-91E8-A44182336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2658" y="3530357"/>
            <a:ext cx="3136510" cy="150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3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D3D0D-2EB8-4FED-89BA-2F6917B34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89C33-3651-EE8C-BC80-B55DBC3E1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Proposed Architecture </a:t>
            </a:r>
            <a:endParaRPr lang="en-US" sz="2400" b="1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89366-DA70-3D63-B51F-2B4B0D9518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 err="1"/>
              <a:t>QuantSparse</a:t>
            </a:r>
            <a:r>
              <a:rPr lang="en-US" dirty="0"/>
              <a:t> 3D - Bowen Wang, Paul Scheffler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16C40B-CE04-C16E-51C4-F778C4584A2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22</a:t>
            </a:fld>
            <a:endParaRPr lang="en-US"/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4FD87D20-B81B-8851-9085-8BAB1AFB520D}"/>
              </a:ext>
            </a:extLst>
          </p:cNvPr>
          <p:cNvGrpSpPr/>
          <p:nvPr/>
        </p:nvGrpSpPr>
        <p:grpSpPr>
          <a:xfrm>
            <a:off x="5124446" y="1598530"/>
            <a:ext cx="3352803" cy="590805"/>
            <a:chOff x="5359396" y="1564541"/>
            <a:chExt cx="3352803" cy="590805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A3DC8358-212B-4473-FB10-EB595AE20AFA}"/>
                </a:ext>
              </a:extLst>
            </p:cNvPr>
            <p:cNvSpPr/>
            <p:nvPr/>
          </p:nvSpPr>
          <p:spPr>
            <a:xfrm>
              <a:off x="5359401" y="1564542"/>
              <a:ext cx="3352798" cy="590804"/>
            </a:xfrm>
            <a:prstGeom prst="rect">
              <a:avLst/>
            </a:prstGeom>
            <a:solidFill>
              <a:srgbClr val="910569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11"/>
            </a:p>
          </p:txBody>
        </p:sp>
        <p:sp>
          <p:nvSpPr>
            <p:cNvPr id="141" name="内容占位符 2">
              <a:extLst>
                <a:ext uri="{FF2B5EF4-FFF2-40B4-BE49-F238E27FC236}">
                  <a16:creationId xmlns:a16="http://schemas.microsoft.com/office/drawing/2014/main" id="{8875C086-0BA9-7BBC-EBF1-B91C48DA4B1D}"/>
                </a:ext>
              </a:extLst>
            </p:cNvPr>
            <p:cNvSpPr txBox="1">
              <a:spLocks/>
            </p:cNvSpPr>
            <p:nvPr/>
          </p:nvSpPr>
          <p:spPr>
            <a:xfrm>
              <a:off x="5359396" y="1842994"/>
              <a:ext cx="3352800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270" dirty="0">
                  <a:solidFill>
                    <a:schemeClr val="accent5"/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Efficient scatter/gather unit</a:t>
              </a:r>
            </a:p>
          </p:txBody>
        </p:sp>
        <p:sp>
          <p:nvSpPr>
            <p:cNvPr id="142" name="内容占位符 2">
              <a:extLst>
                <a:ext uri="{FF2B5EF4-FFF2-40B4-BE49-F238E27FC236}">
                  <a16:creationId xmlns:a16="http://schemas.microsoft.com/office/drawing/2014/main" id="{BB5D063F-4945-3447-ECEE-AF06FA126EDF}"/>
                </a:ext>
              </a:extLst>
            </p:cNvPr>
            <p:cNvSpPr txBox="1">
              <a:spLocks/>
            </p:cNvSpPr>
            <p:nvPr/>
          </p:nvSpPr>
          <p:spPr>
            <a:xfrm>
              <a:off x="5359397" y="1564541"/>
              <a:ext cx="3352796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429" b="1" i="1" dirty="0">
                  <a:solidFill>
                    <a:srgbClr val="910569"/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Structured Sparsity in Cluster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2DDA1E0A-2CF6-346F-21B5-6E5BDF5B269B}"/>
              </a:ext>
            </a:extLst>
          </p:cNvPr>
          <p:cNvGrpSpPr/>
          <p:nvPr/>
        </p:nvGrpSpPr>
        <p:grpSpPr>
          <a:xfrm>
            <a:off x="5124446" y="2347300"/>
            <a:ext cx="3352803" cy="590805"/>
            <a:chOff x="5359396" y="2414769"/>
            <a:chExt cx="3352803" cy="590805"/>
          </a:xfrm>
        </p:grpSpPr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0B247538-5FC5-1BE2-DF44-62BD6ACDA8F6}"/>
                </a:ext>
              </a:extLst>
            </p:cNvPr>
            <p:cNvSpPr/>
            <p:nvPr/>
          </p:nvSpPr>
          <p:spPr>
            <a:xfrm>
              <a:off x="5359400" y="2414770"/>
              <a:ext cx="3352799" cy="590804"/>
            </a:xfrm>
            <a:prstGeom prst="rect">
              <a:avLst/>
            </a:prstGeom>
            <a:solidFill>
              <a:srgbClr val="F0DCE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11"/>
            </a:p>
          </p:txBody>
        </p:sp>
        <p:sp>
          <p:nvSpPr>
            <p:cNvPr id="146" name="内容占位符 2">
              <a:extLst>
                <a:ext uri="{FF2B5EF4-FFF2-40B4-BE49-F238E27FC236}">
                  <a16:creationId xmlns:a16="http://schemas.microsoft.com/office/drawing/2014/main" id="{7D420297-9BC4-B7DA-C81D-F8111CB2A1A0}"/>
                </a:ext>
              </a:extLst>
            </p:cNvPr>
            <p:cNvSpPr txBox="1">
              <a:spLocks/>
            </p:cNvSpPr>
            <p:nvPr/>
          </p:nvSpPr>
          <p:spPr>
            <a:xfrm>
              <a:off x="5359398" y="2693222"/>
              <a:ext cx="3352798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270" dirty="0">
                  <a:solidFill>
                    <a:schemeClr val="accent5"/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Indirect streaming + scatter/gather unit</a:t>
              </a:r>
            </a:p>
          </p:txBody>
        </p:sp>
        <p:sp>
          <p:nvSpPr>
            <p:cNvPr id="147" name="内容占位符 2">
              <a:extLst>
                <a:ext uri="{FF2B5EF4-FFF2-40B4-BE49-F238E27FC236}">
                  <a16:creationId xmlns:a16="http://schemas.microsoft.com/office/drawing/2014/main" id="{D9DD7417-F269-CD06-FF2F-77F9EF8587BA}"/>
                </a:ext>
              </a:extLst>
            </p:cNvPr>
            <p:cNvSpPr txBox="1">
              <a:spLocks/>
            </p:cNvSpPr>
            <p:nvPr/>
          </p:nvSpPr>
          <p:spPr>
            <a:xfrm>
              <a:off x="5359396" y="2414769"/>
              <a:ext cx="3352797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429" b="1" i="1" dirty="0">
                  <a:solidFill>
                    <a:schemeClr val="accent5"/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Unstructured Sparsity in Cluster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BBF1EDF3-F96B-8B68-03A0-D41C84C50A10}"/>
              </a:ext>
            </a:extLst>
          </p:cNvPr>
          <p:cNvGrpSpPr/>
          <p:nvPr/>
        </p:nvGrpSpPr>
        <p:grpSpPr>
          <a:xfrm>
            <a:off x="5124444" y="3096071"/>
            <a:ext cx="3352805" cy="590805"/>
            <a:chOff x="5359394" y="3070464"/>
            <a:chExt cx="3352805" cy="590805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B99CCBD4-687E-9880-2372-8F7095A4A322}"/>
                </a:ext>
              </a:extLst>
            </p:cNvPr>
            <p:cNvSpPr/>
            <p:nvPr/>
          </p:nvSpPr>
          <p:spPr>
            <a:xfrm>
              <a:off x="5359400" y="3070465"/>
              <a:ext cx="3352799" cy="590804"/>
            </a:xfrm>
            <a:prstGeom prst="rect">
              <a:avLst/>
            </a:prstGeom>
            <a:solidFill>
              <a:schemeClr val="accent4">
                <a:lumMod val="75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11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55" name="内容占位符 2">
              <a:extLst>
                <a:ext uri="{FF2B5EF4-FFF2-40B4-BE49-F238E27FC236}">
                  <a16:creationId xmlns:a16="http://schemas.microsoft.com/office/drawing/2014/main" id="{CDC8AEE1-96FB-0361-0B22-F142454E19BB}"/>
                </a:ext>
              </a:extLst>
            </p:cNvPr>
            <p:cNvSpPr txBox="1">
              <a:spLocks/>
            </p:cNvSpPr>
            <p:nvPr/>
          </p:nvSpPr>
          <p:spPr>
            <a:xfrm>
              <a:off x="5359398" y="3348917"/>
              <a:ext cx="3352800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270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Gather from HBM endpoint</a:t>
              </a:r>
            </a:p>
          </p:txBody>
        </p:sp>
        <p:sp>
          <p:nvSpPr>
            <p:cNvPr id="156" name="内容占位符 2">
              <a:extLst>
                <a:ext uri="{FF2B5EF4-FFF2-40B4-BE49-F238E27FC236}">
                  <a16:creationId xmlns:a16="http://schemas.microsoft.com/office/drawing/2014/main" id="{78892D33-EDA5-E08D-9275-BDE0A57C1882}"/>
                </a:ext>
              </a:extLst>
            </p:cNvPr>
            <p:cNvSpPr txBox="1">
              <a:spLocks/>
            </p:cNvSpPr>
            <p:nvPr/>
          </p:nvSpPr>
          <p:spPr>
            <a:xfrm>
              <a:off x="5359394" y="3070464"/>
              <a:ext cx="3352800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429" b="1" i="1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Unstructured Sparsity in NoC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39EAB92D-30BF-1DB7-5EF4-BFC600E82B52}"/>
              </a:ext>
            </a:extLst>
          </p:cNvPr>
          <p:cNvGrpSpPr/>
          <p:nvPr/>
        </p:nvGrpSpPr>
        <p:grpSpPr>
          <a:xfrm>
            <a:off x="5124441" y="849759"/>
            <a:ext cx="3352802" cy="590805"/>
            <a:chOff x="5359396" y="442714"/>
            <a:chExt cx="3352802" cy="590805"/>
          </a:xfrm>
        </p:grpSpPr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D5DD8E04-C9C7-D338-187B-7F55A2B01A4C}"/>
                </a:ext>
              </a:extLst>
            </p:cNvPr>
            <p:cNvSpPr/>
            <p:nvPr/>
          </p:nvSpPr>
          <p:spPr>
            <a:xfrm>
              <a:off x="5359400" y="442715"/>
              <a:ext cx="3352798" cy="590804"/>
            </a:xfrm>
            <a:prstGeom prst="rect">
              <a:avLst/>
            </a:prstGeom>
            <a:solidFill>
              <a:srgbClr val="910569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11"/>
            </a:p>
          </p:txBody>
        </p:sp>
        <p:sp>
          <p:nvSpPr>
            <p:cNvPr id="158" name="内容占位符 2">
              <a:extLst>
                <a:ext uri="{FF2B5EF4-FFF2-40B4-BE49-F238E27FC236}">
                  <a16:creationId xmlns:a16="http://schemas.microsoft.com/office/drawing/2014/main" id="{1A6B53B9-C17D-646A-CFDE-31E378DB954F}"/>
                </a:ext>
              </a:extLst>
            </p:cNvPr>
            <p:cNvSpPr txBox="1">
              <a:spLocks/>
            </p:cNvSpPr>
            <p:nvPr/>
          </p:nvSpPr>
          <p:spPr>
            <a:xfrm>
              <a:off x="5359396" y="721167"/>
              <a:ext cx="3352798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270" dirty="0">
                  <a:solidFill>
                    <a:schemeClr val="accent5"/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Customized MX-format in Vec. Engine </a:t>
              </a:r>
            </a:p>
          </p:txBody>
        </p:sp>
        <p:sp>
          <p:nvSpPr>
            <p:cNvPr id="159" name="内容占位符 2">
              <a:extLst>
                <a:ext uri="{FF2B5EF4-FFF2-40B4-BE49-F238E27FC236}">
                  <a16:creationId xmlns:a16="http://schemas.microsoft.com/office/drawing/2014/main" id="{B02BE0D2-5BA2-2310-1852-475EF068182D}"/>
                </a:ext>
              </a:extLst>
            </p:cNvPr>
            <p:cNvSpPr txBox="1">
              <a:spLocks/>
            </p:cNvSpPr>
            <p:nvPr/>
          </p:nvSpPr>
          <p:spPr>
            <a:xfrm>
              <a:off x="5359396" y="442714"/>
              <a:ext cx="3352797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429" b="1" i="1" dirty="0">
                  <a:solidFill>
                    <a:srgbClr val="910569"/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Block Quantization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6D63CC5-F589-8EB5-732E-A24431500D96}"/>
              </a:ext>
            </a:extLst>
          </p:cNvPr>
          <p:cNvGrpSpPr/>
          <p:nvPr/>
        </p:nvGrpSpPr>
        <p:grpSpPr>
          <a:xfrm>
            <a:off x="5124441" y="3844841"/>
            <a:ext cx="3352800" cy="590805"/>
            <a:chOff x="5359400" y="3726159"/>
            <a:chExt cx="3352800" cy="590805"/>
          </a:xfrm>
        </p:grpSpPr>
        <p:sp>
          <p:nvSpPr>
            <p:cNvPr id="3" name="矩形 153">
              <a:extLst>
                <a:ext uri="{FF2B5EF4-FFF2-40B4-BE49-F238E27FC236}">
                  <a16:creationId xmlns:a16="http://schemas.microsoft.com/office/drawing/2014/main" id="{01B121F1-6936-D147-C22C-8925B4056B4D}"/>
                </a:ext>
              </a:extLst>
            </p:cNvPr>
            <p:cNvSpPr/>
            <p:nvPr/>
          </p:nvSpPr>
          <p:spPr>
            <a:xfrm>
              <a:off x="5359400" y="3726160"/>
              <a:ext cx="3352800" cy="590804"/>
            </a:xfrm>
            <a:prstGeom prst="rect">
              <a:avLst/>
            </a:prstGeom>
            <a:solidFill>
              <a:schemeClr val="accent4">
                <a:lumMod val="75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11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30" name="内容占位符 2">
              <a:extLst>
                <a:ext uri="{FF2B5EF4-FFF2-40B4-BE49-F238E27FC236}">
                  <a16:creationId xmlns:a16="http://schemas.microsoft.com/office/drawing/2014/main" id="{62450A89-519F-B498-D3B8-FE76A9049D22}"/>
                </a:ext>
              </a:extLst>
            </p:cNvPr>
            <p:cNvSpPr txBox="1">
              <a:spLocks/>
            </p:cNvSpPr>
            <p:nvPr/>
          </p:nvSpPr>
          <p:spPr>
            <a:xfrm>
              <a:off x="5359400" y="4004612"/>
              <a:ext cx="3352800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270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Router with additional degrees of freedom </a:t>
              </a:r>
            </a:p>
          </p:txBody>
        </p:sp>
        <p:sp>
          <p:nvSpPr>
            <p:cNvPr id="131" name="内容占位符 2">
              <a:extLst>
                <a:ext uri="{FF2B5EF4-FFF2-40B4-BE49-F238E27FC236}">
                  <a16:creationId xmlns:a16="http://schemas.microsoft.com/office/drawing/2014/main" id="{B786643F-3666-6BB7-A22A-044078F34B13}"/>
                </a:ext>
              </a:extLst>
            </p:cNvPr>
            <p:cNvSpPr txBox="1">
              <a:spLocks/>
            </p:cNvSpPr>
            <p:nvPr/>
          </p:nvSpPr>
          <p:spPr>
            <a:xfrm>
              <a:off x="5359400" y="3726159"/>
              <a:ext cx="3352798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429" b="1" i="1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3D Architectural Modeling</a:t>
              </a:r>
            </a:p>
          </p:txBody>
        </p:sp>
      </p:grpSp>
      <p:pic>
        <p:nvPicPr>
          <p:cNvPr id="133" name="Picture 132">
            <a:extLst>
              <a:ext uri="{FF2B5EF4-FFF2-40B4-BE49-F238E27FC236}">
                <a16:creationId xmlns:a16="http://schemas.microsoft.com/office/drawing/2014/main" id="{601D4F6D-0C68-CA42-5233-1983F520D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63" y="687661"/>
            <a:ext cx="4329615" cy="2857678"/>
          </a:xfrm>
          <a:prstGeom prst="rect">
            <a:avLst/>
          </a:prstGeom>
        </p:spPr>
      </p:pic>
      <p:pic>
        <p:nvPicPr>
          <p:cNvPr id="132" name="图片 119">
            <a:extLst>
              <a:ext uri="{FF2B5EF4-FFF2-40B4-BE49-F238E27FC236}">
                <a16:creationId xmlns:a16="http://schemas.microsoft.com/office/drawing/2014/main" id="{C8584E15-6F3B-72DE-13AC-407EDBFA00C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49458" y="3494282"/>
            <a:ext cx="2770093" cy="9863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8B532D-67AD-D643-11D5-A429D44460B8}"/>
              </a:ext>
            </a:extLst>
          </p:cNvPr>
          <p:cNvSpPr/>
          <p:nvPr/>
        </p:nvSpPr>
        <p:spPr>
          <a:xfrm>
            <a:off x="5065614" y="780688"/>
            <a:ext cx="3479575" cy="745007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59A7A4-60FB-C6C6-B868-5060E317AEFC}"/>
              </a:ext>
            </a:extLst>
          </p:cNvPr>
          <p:cNvSpPr/>
          <p:nvPr/>
        </p:nvSpPr>
        <p:spPr>
          <a:xfrm>
            <a:off x="5061051" y="2270199"/>
            <a:ext cx="3479575" cy="2250302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BDE07B-75B5-EA61-D7AD-978368BEBAAA}"/>
              </a:ext>
            </a:extLst>
          </p:cNvPr>
          <p:cNvSpPr/>
          <p:nvPr/>
        </p:nvSpPr>
        <p:spPr>
          <a:xfrm>
            <a:off x="3847381" y="1433012"/>
            <a:ext cx="517585" cy="612523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38100">
              <a:srgbClr val="FFFF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10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20C76-C114-CF3D-A52A-5553F11E6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887B5-C1EC-7FD8-F0F2-E7566C2F9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Software Emulation of Structured Sparsity Handling</a:t>
            </a:r>
            <a:endParaRPr lang="en-US" sz="2400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1C6FB-358F-FF47-05A8-4488D8F684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23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115D5BC-B662-DDD5-CED1-3D48DD447B6D}"/>
              </a:ext>
            </a:extLst>
          </p:cNvPr>
          <p:cNvSpPr txBox="1"/>
          <p:nvPr/>
        </p:nvSpPr>
        <p:spPr>
          <a:xfrm>
            <a:off x="5186050" y="49257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3B256C9-4043-ECE3-3746-A212315F0204}"/>
              </a:ext>
            </a:extLst>
          </p:cNvPr>
          <p:cNvSpPr txBox="1">
            <a:spLocks/>
          </p:cNvSpPr>
          <p:nvPr/>
        </p:nvSpPr>
        <p:spPr>
          <a:xfrm>
            <a:off x="237378" y="562643"/>
            <a:ext cx="8000670" cy="29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  <a:defRPr sz="29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1800" dirty="0"/>
              <a:t>SpMM Implementation with RVV </a:t>
            </a:r>
            <a:endParaRPr lang="en-US" sz="1800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图片 4">
            <a:extLst>
              <a:ext uri="{FF2B5EF4-FFF2-40B4-BE49-F238E27FC236}">
                <a16:creationId xmlns:a16="http://schemas.microsoft.com/office/drawing/2014/main" id="{E2E9ED4D-4F80-B993-667C-D6DBB4AE26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933" t="401" r="297" b="-401"/>
          <a:stretch>
            <a:fillRect/>
          </a:stretch>
        </p:blipFill>
        <p:spPr>
          <a:xfrm>
            <a:off x="6029877" y="783746"/>
            <a:ext cx="2370967" cy="1431505"/>
          </a:xfrm>
          <a:prstGeom prst="rect">
            <a:avLst/>
          </a:prstGeom>
        </p:spPr>
      </p:pic>
      <p:pic>
        <p:nvPicPr>
          <p:cNvPr id="8" name="图片 4">
            <a:extLst>
              <a:ext uri="{FF2B5EF4-FFF2-40B4-BE49-F238E27FC236}">
                <a16:creationId xmlns:a16="http://schemas.microsoft.com/office/drawing/2014/main" id="{DF8F3268-32A0-57D3-D31B-1C67D8B8F3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737" b="8354"/>
          <a:stretch>
            <a:fillRect/>
          </a:stretch>
        </p:blipFill>
        <p:spPr>
          <a:xfrm>
            <a:off x="6219470" y="962952"/>
            <a:ext cx="2516566" cy="2772534"/>
          </a:xfrm>
          <a:prstGeom prst="rect">
            <a:avLst/>
          </a:prstGeom>
        </p:spPr>
      </p:pic>
      <p:pic>
        <p:nvPicPr>
          <p:cNvPr id="11" name="图片 4">
            <a:extLst>
              <a:ext uri="{FF2B5EF4-FFF2-40B4-BE49-F238E27FC236}">
                <a16:creationId xmlns:a16="http://schemas.microsoft.com/office/drawing/2014/main" id="{1ED9C3B3-6F45-72EF-87A0-A561B4BEC2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8379"/>
          <a:stretch>
            <a:fillRect/>
          </a:stretch>
        </p:blipFill>
        <p:spPr>
          <a:xfrm>
            <a:off x="237378" y="962952"/>
            <a:ext cx="3368775" cy="3786359"/>
          </a:xfrm>
          <a:prstGeom prst="rect">
            <a:avLst/>
          </a:prstGeom>
        </p:spPr>
      </p:pic>
      <p:sp>
        <p:nvSpPr>
          <p:cNvPr id="12" name="矩形 2">
            <a:extLst>
              <a:ext uri="{FF2B5EF4-FFF2-40B4-BE49-F238E27FC236}">
                <a16:creationId xmlns:a16="http://schemas.microsoft.com/office/drawing/2014/main" id="{C3F5F5F8-9846-57FE-28CE-C58935BB0F60}"/>
              </a:ext>
            </a:extLst>
          </p:cNvPr>
          <p:cNvSpPr/>
          <p:nvPr/>
        </p:nvSpPr>
        <p:spPr>
          <a:xfrm>
            <a:off x="3749000" y="962952"/>
            <a:ext cx="2280877" cy="444914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i="1" cap="none" spc="0" dirty="0">
                <a:ln>
                  <a:noFill/>
                </a:ln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Index </a:t>
            </a:r>
            <a:r>
              <a:rPr lang="en-US" b="1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generation is required</a:t>
            </a:r>
            <a:endParaRPr lang="en-US" b="1" i="1" cap="none" spc="0" dirty="0">
              <a:ln>
                <a:noFill/>
              </a:ln>
              <a:solidFill>
                <a:schemeClr val="accent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椭圆 2">
            <a:extLst>
              <a:ext uri="{FF2B5EF4-FFF2-40B4-BE49-F238E27FC236}">
                <a16:creationId xmlns:a16="http://schemas.microsoft.com/office/drawing/2014/main" id="{90C0002F-B175-1DE2-1E66-DC5384EFAC25}"/>
              </a:ext>
            </a:extLst>
          </p:cNvPr>
          <p:cNvSpPr/>
          <p:nvPr/>
        </p:nvSpPr>
        <p:spPr>
          <a:xfrm>
            <a:off x="3606153" y="900527"/>
            <a:ext cx="262393" cy="26239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0" cap="none" spc="0" dirty="0">
                <a:ln>
                  <a:noFill/>
                </a:ln>
                <a:solidFill>
                  <a:schemeClr val="tx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4" name="椭圆 2">
            <a:extLst>
              <a:ext uri="{FF2B5EF4-FFF2-40B4-BE49-F238E27FC236}">
                <a16:creationId xmlns:a16="http://schemas.microsoft.com/office/drawing/2014/main" id="{2A4AB48D-BDEC-F19B-645D-BDB772BA75DE}"/>
              </a:ext>
            </a:extLst>
          </p:cNvPr>
          <p:cNvSpPr/>
          <p:nvPr/>
        </p:nvSpPr>
        <p:spPr>
          <a:xfrm>
            <a:off x="7215360" y="1368301"/>
            <a:ext cx="262393" cy="26239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0" cap="none" spc="0" dirty="0">
                <a:ln>
                  <a:noFill/>
                </a:ln>
                <a:solidFill>
                  <a:schemeClr val="tx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5" name="矩形 8">
            <a:extLst>
              <a:ext uri="{FF2B5EF4-FFF2-40B4-BE49-F238E27FC236}">
                <a16:creationId xmlns:a16="http://schemas.microsoft.com/office/drawing/2014/main" id="{364D907F-B9F4-DE3A-30C5-79A63E03B404}"/>
              </a:ext>
            </a:extLst>
          </p:cNvPr>
          <p:cNvSpPr/>
          <p:nvPr/>
        </p:nvSpPr>
        <p:spPr>
          <a:xfrm>
            <a:off x="3749000" y="1960209"/>
            <a:ext cx="2280877" cy="603338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i="1" cap="none" spc="0" dirty="0">
                <a:ln>
                  <a:noFill/>
                </a:ln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 VRF scatter RVV support</a:t>
            </a:r>
          </a:p>
          <a:p>
            <a:pPr algn="ctr"/>
            <a:r>
              <a:rPr lang="en-US" b="1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Use L1 to accumulate</a:t>
            </a:r>
            <a:endParaRPr lang="en-US" b="1" i="1" cap="none" spc="0" dirty="0">
              <a:ln>
                <a:noFill/>
              </a:ln>
              <a:solidFill>
                <a:schemeClr val="accent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椭圆 2">
            <a:extLst>
              <a:ext uri="{FF2B5EF4-FFF2-40B4-BE49-F238E27FC236}">
                <a16:creationId xmlns:a16="http://schemas.microsoft.com/office/drawing/2014/main" id="{E6B455DB-CA9E-2BE7-D577-A09037DA45AB}"/>
              </a:ext>
            </a:extLst>
          </p:cNvPr>
          <p:cNvSpPr/>
          <p:nvPr/>
        </p:nvSpPr>
        <p:spPr>
          <a:xfrm>
            <a:off x="3606152" y="1884199"/>
            <a:ext cx="262393" cy="26239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en-US" sz="1600" b="1" i="0" cap="none" spc="0" dirty="0">
              <a:ln>
                <a:noFill/>
              </a:ln>
              <a:solidFill>
                <a:schemeClr val="tx2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椭圆 2">
            <a:extLst>
              <a:ext uri="{FF2B5EF4-FFF2-40B4-BE49-F238E27FC236}">
                <a16:creationId xmlns:a16="http://schemas.microsoft.com/office/drawing/2014/main" id="{D67C7733-12C6-DE99-D83E-5B53696D1FBD}"/>
              </a:ext>
            </a:extLst>
          </p:cNvPr>
          <p:cNvSpPr/>
          <p:nvPr/>
        </p:nvSpPr>
        <p:spPr>
          <a:xfrm>
            <a:off x="1347861" y="3938074"/>
            <a:ext cx="262393" cy="26239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en-US" sz="1600" b="1" i="0" cap="none" spc="0" dirty="0">
              <a:ln>
                <a:noFill/>
              </a:ln>
              <a:solidFill>
                <a:schemeClr val="tx2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椭圆 2">
            <a:extLst>
              <a:ext uri="{FF2B5EF4-FFF2-40B4-BE49-F238E27FC236}">
                <a16:creationId xmlns:a16="http://schemas.microsoft.com/office/drawing/2014/main" id="{D29AA09F-5BB3-3F79-542B-994F640D4BCB}"/>
              </a:ext>
            </a:extLst>
          </p:cNvPr>
          <p:cNvSpPr/>
          <p:nvPr/>
        </p:nvSpPr>
        <p:spPr>
          <a:xfrm>
            <a:off x="8183097" y="1316920"/>
            <a:ext cx="262393" cy="26239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en-US" sz="1600" b="1" i="0" cap="none" spc="0" dirty="0">
              <a:ln>
                <a:noFill/>
              </a:ln>
              <a:solidFill>
                <a:schemeClr val="tx2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矩形 7">
            <a:extLst>
              <a:ext uri="{FF2B5EF4-FFF2-40B4-BE49-F238E27FC236}">
                <a16:creationId xmlns:a16="http://schemas.microsoft.com/office/drawing/2014/main" id="{DBE6979D-8D95-43C5-B097-742DC6C4F075}"/>
              </a:ext>
            </a:extLst>
          </p:cNvPr>
          <p:cNvSpPr/>
          <p:nvPr/>
        </p:nvSpPr>
        <p:spPr>
          <a:xfrm>
            <a:off x="3749000" y="3225084"/>
            <a:ext cx="2280877" cy="603338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i="1" cap="none" spc="0" dirty="0">
                <a:ln>
                  <a:noFill/>
                </a:ln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~50% instructions are used for </a:t>
            </a:r>
            <a:r>
              <a:rPr lang="en-US" b="1" i="1" u="sng" cap="none" spc="0" dirty="0">
                <a:ln>
                  <a:noFill/>
                </a:ln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config + scatter/gather</a:t>
            </a:r>
          </a:p>
        </p:txBody>
      </p:sp>
      <p:sp>
        <p:nvSpPr>
          <p:cNvPr id="21" name="椭圆 2">
            <a:extLst>
              <a:ext uri="{FF2B5EF4-FFF2-40B4-BE49-F238E27FC236}">
                <a16:creationId xmlns:a16="http://schemas.microsoft.com/office/drawing/2014/main" id="{A5671A20-048B-7B88-3CB1-EFC3830BE50F}"/>
              </a:ext>
            </a:extLst>
          </p:cNvPr>
          <p:cNvSpPr/>
          <p:nvPr/>
        </p:nvSpPr>
        <p:spPr>
          <a:xfrm>
            <a:off x="3606151" y="3086990"/>
            <a:ext cx="262393" cy="26239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0" cap="none" spc="0" dirty="0">
                <a:ln>
                  <a:noFill/>
                </a:ln>
                <a:solidFill>
                  <a:schemeClr val="tx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22" name="椭圆 2">
            <a:extLst>
              <a:ext uri="{FF2B5EF4-FFF2-40B4-BE49-F238E27FC236}">
                <a16:creationId xmlns:a16="http://schemas.microsoft.com/office/drawing/2014/main" id="{B8A836E3-FA8D-C7E5-86D8-8E9A3CA60E28}"/>
              </a:ext>
            </a:extLst>
          </p:cNvPr>
          <p:cNvSpPr/>
          <p:nvPr/>
        </p:nvSpPr>
        <p:spPr>
          <a:xfrm>
            <a:off x="1331471" y="2955793"/>
            <a:ext cx="262393" cy="26239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0" cap="none" spc="0" dirty="0">
                <a:ln>
                  <a:noFill/>
                </a:ln>
                <a:solidFill>
                  <a:schemeClr val="tx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DB96F-469E-0684-D0A8-781511FE6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9000" y="3855459"/>
            <a:ext cx="5036771" cy="1091287"/>
          </a:xfrm>
        </p:spPr>
        <p:txBody>
          <a:bodyPr/>
          <a:lstStyle/>
          <a:p>
            <a:r>
              <a:rPr lang="en-US" sz="1400" dirty="0">
                <a:solidFill>
                  <a:schemeClr val="accent2"/>
                </a:solidFill>
              </a:rPr>
              <a:t>Design insights:</a:t>
            </a:r>
          </a:p>
          <a:p>
            <a:pPr lvl="1">
              <a:spcBef>
                <a:spcPts val="50"/>
              </a:spcBef>
            </a:pPr>
            <a:r>
              <a:rPr lang="en-US" altLang="zh-CN" sz="1400" dirty="0">
                <a:sym typeface="Wingdings" pitchFamily="2" charset="2"/>
              </a:rPr>
              <a:t>Native hardware support for N:M index formats</a:t>
            </a:r>
          </a:p>
          <a:p>
            <a:pPr lvl="1">
              <a:spcBef>
                <a:spcPts val="50"/>
              </a:spcBef>
            </a:pPr>
            <a:r>
              <a:rPr lang="en-US" altLang="zh-CN" sz="1400" dirty="0">
                <a:sym typeface="Wingdings" pitchFamily="2" charset="2"/>
              </a:rPr>
              <a:t>Eliminate configuration overhead for distinct SEW</a:t>
            </a:r>
          </a:p>
          <a:p>
            <a:pPr lvl="1">
              <a:spcBef>
                <a:spcPts val="50"/>
              </a:spcBef>
            </a:pPr>
            <a:r>
              <a:rPr lang="en-US" altLang="zh-CN" sz="1400" dirty="0">
                <a:sym typeface="Wingdings" pitchFamily="2" charset="2"/>
              </a:rPr>
              <a:t>Perform scatter/gather operations in VRF</a:t>
            </a:r>
          </a:p>
        </p:txBody>
      </p:sp>
    </p:spTree>
    <p:extLst>
      <p:ext uri="{BB962C8B-B14F-4D97-AF65-F5344CB8AC3E}">
        <p14:creationId xmlns:p14="http://schemas.microsoft.com/office/powerpoint/2010/main" val="230553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4" grpId="1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B396D-6E3A-4D55-66E2-E64628257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4EFF-58E6-9E07-8054-F76677A0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Widening-indexed </a:t>
            </a:r>
            <a:r>
              <a:rPr lang="en-US" sz="2400" dirty="0"/>
              <a:t>MACC Instructions</a:t>
            </a:r>
            <a:endParaRPr lang="en-US" sz="24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478F9-032C-4CB7-73C0-498AD922B3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24</a:t>
            </a:fld>
            <a:endParaRPr lang="en" kern="1200">
              <a:solidFill>
                <a:srgbClr val="000000"/>
              </a:solidFill>
            </a:endParaRPr>
          </a:p>
        </p:txBody>
      </p:sp>
      <p:pic>
        <p:nvPicPr>
          <p:cNvPr id="10" name="图片 8">
            <a:extLst>
              <a:ext uri="{FF2B5EF4-FFF2-40B4-BE49-F238E27FC236}">
                <a16:creationId xmlns:a16="http://schemas.microsoft.com/office/drawing/2014/main" id="{6B8DA923-D180-6FDF-3E30-7715080F8B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50474" y="2469021"/>
            <a:ext cx="3031576" cy="2223155"/>
          </a:xfrm>
          <a:prstGeom prst="rect">
            <a:avLst/>
          </a:prstGeom>
        </p:spPr>
      </p:pic>
      <p:sp>
        <p:nvSpPr>
          <p:cNvPr id="11" name="矩形 9">
            <a:extLst>
              <a:ext uri="{FF2B5EF4-FFF2-40B4-BE49-F238E27FC236}">
                <a16:creationId xmlns:a16="http://schemas.microsoft.com/office/drawing/2014/main" id="{64F700C4-090F-34CF-90B6-53632CFFB694}"/>
              </a:ext>
            </a:extLst>
          </p:cNvPr>
          <p:cNvSpPr/>
          <p:nvPr/>
        </p:nvSpPr>
        <p:spPr>
          <a:xfrm>
            <a:off x="6118925" y="4254633"/>
            <a:ext cx="1147337" cy="19484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00" i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32x32x1024 SpMM</a:t>
            </a:r>
            <a:endParaRPr lang="en-US" sz="1000" i="1" cap="none" spc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图片 4">
            <a:extLst>
              <a:ext uri="{FF2B5EF4-FFF2-40B4-BE49-F238E27FC236}">
                <a16:creationId xmlns:a16="http://schemas.microsoft.com/office/drawing/2014/main" id="{E2D2FCAA-03E5-94D9-2CCD-C3364988D1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7378" y="628031"/>
            <a:ext cx="5083883" cy="3932765"/>
          </a:xfrm>
          <a:prstGeom prst="rect">
            <a:avLst/>
          </a:prstGeom>
        </p:spPr>
      </p:pic>
      <p:pic>
        <p:nvPicPr>
          <p:cNvPr id="3" name="图片 4">
            <a:extLst>
              <a:ext uri="{FF2B5EF4-FFF2-40B4-BE49-F238E27FC236}">
                <a16:creationId xmlns:a16="http://schemas.microsoft.com/office/drawing/2014/main" id="{496161A9-DFE4-21F2-326C-7460EA0088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5084" t="59117"/>
          <a:stretch>
            <a:fillRect/>
          </a:stretch>
        </p:blipFill>
        <p:spPr>
          <a:xfrm>
            <a:off x="2779320" y="652212"/>
            <a:ext cx="2541942" cy="662384"/>
          </a:xfrm>
          <a:prstGeom prst="rect">
            <a:avLst/>
          </a:prstGeom>
        </p:spPr>
      </p:pic>
      <p:sp>
        <p:nvSpPr>
          <p:cNvPr id="14" name="矩形 5">
            <a:extLst>
              <a:ext uri="{FF2B5EF4-FFF2-40B4-BE49-F238E27FC236}">
                <a16:creationId xmlns:a16="http://schemas.microsoft.com/office/drawing/2014/main" id="{9ED6D869-B847-D9E7-314B-5137367E21D0}"/>
              </a:ext>
            </a:extLst>
          </p:cNvPr>
          <p:cNvSpPr/>
          <p:nvPr/>
        </p:nvSpPr>
        <p:spPr>
          <a:xfrm>
            <a:off x="2870200" y="3918095"/>
            <a:ext cx="2451061" cy="286993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i="1" dirty="0">
                <a:solidFill>
                  <a:schemeClr val="accent3"/>
                </a:solidFill>
                <a:cs typeface="Arial Narrow" panose="020B0604020202020204" pitchFamily="34" charset="0"/>
              </a:rPr>
              <a:t>Scatter/Gather in VRF</a:t>
            </a:r>
            <a:endParaRPr lang="en-US" sz="1200" b="1" i="1" cap="none" spc="0" dirty="0">
              <a:ln>
                <a:noFill/>
              </a:ln>
              <a:solidFill>
                <a:schemeClr val="accent3"/>
              </a:solidFill>
              <a:effectLst/>
              <a:cs typeface="Arial Narrow" panose="020B0604020202020204" pitchFamily="34" charset="0"/>
            </a:endParaRPr>
          </a:p>
        </p:txBody>
      </p:sp>
      <p:sp>
        <p:nvSpPr>
          <p:cNvPr id="15" name="矩形 6">
            <a:extLst>
              <a:ext uri="{FF2B5EF4-FFF2-40B4-BE49-F238E27FC236}">
                <a16:creationId xmlns:a16="http://schemas.microsoft.com/office/drawing/2014/main" id="{C9F045DF-C039-502A-964D-175926CB6AA7}"/>
              </a:ext>
            </a:extLst>
          </p:cNvPr>
          <p:cNvSpPr/>
          <p:nvPr/>
        </p:nvSpPr>
        <p:spPr>
          <a:xfrm>
            <a:off x="2870200" y="3518506"/>
            <a:ext cx="2451061" cy="310399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i="1" dirty="0">
                <a:solidFill>
                  <a:schemeClr val="accent3"/>
                </a:solidFill>
                <a:cs typeface="Arial Narrow" panose="020B0604020202020204" pitchFamily="34" charset="0"/>
              </a:rPr>
              <a:t>Merged index translation</a:t>
            </a:r>
            <a:endParaRPr lang="en-US" sz="1200" b="1" i="1" cap="none" spc="0" dirty="0">
              <a:ln>
                <a:noFill/>
              </a:ln>
              <a:solidFill>
                <a:schemeClr val="accent3"/>
              </a:solidFill>
              <a:effectLst/>
              <a:cs typeface="Arial Narrow" panose="020B0604020202020204" pitchFamily="34" charset="0"/>
            </a:endParaRPr>
          </a:p>
        </p:txBody>
      </p:sp>
      <p:sp>
        <p:nvSpPr>
          <p:cNvPr id="16" name="矩形 7">
            <a:extLst>
              <a:ext uri="{FF2B5EF4-FFF2-40B4-BE49-F238E27FC236}">
                <a16:creationId xmlns:a16="http://schemas.microsoft.com/office/drawing/2014/main" id="{168513D8-069D-A02F-60B8-F3C154260307}"/>
              </a:ext>
            </a:extLst>
          </p:cNvPr>
          <p:cNvSpPr/>
          <p:nvPr/>
        </p:nvSpPr>
        <p:spPr>
          <a:xfrm>
            <a:off x="2870199" y="4294279"/>
            <a:ext cx="2451061" cy="310400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i="1" cap="none" spc="0" dirty="0">
                <a:ln>
                  <a:noFill/>
                </a:ln>
                <a:solidFill>
                  <a:schemeClr val="accent3"/>
                </a:solidFill>
                <a:effectLst/>
                <a:cs typeface="Arial Narrow" panose="020B0604020202020204" pitchFamily="34" charset="0"/>
              </a:rPr>
              <a:t>No configuration overhead</a:t>
            </a:r>
            <a:endParaRPr lang="en-US" sz="1200" b="1" i="1" u="sng" cap="none" spc="0" dirty="0">
              <a:ln>
                <a:noFill/>
              </a:ln>
              <a:solidFill>
                <a:schemeClr val="accent3"/>
              </a:solidFill>
              <a:effectLst/>
              <a:cs typeface="Arial Narrow" panose="020B0604020202020204" pitchFamily="34" charset="0"/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93E04B7-07F6-8DAF-AF3F-7F98B8E03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1260" y="824224"/>
            <a:ext cx="3767137" cy="1850059"/>
          </a:xfrm>
        </p:spPr>
        <p:txBody>
          <a:bodyPr/>
          <a:lstStyle/>
          <a:p>
            <a:r>
              <a:rPr lang="en-US" sz="1400" dirty="0">
                <a:solidFill>
                  <a:schemeClr val="accent1"/>
                </a:solidFill>
              </a:rPr>
              <a:t>Performance detected from the roofline</a:t>
            </a:r>
          </a:p>
          <a:p>
            <a:pPr lvl="1"/>
            <a:r>
              <a:rPr lang="en-US" altLang="zh-CN" sz="1200" dirty="0">
                <a:sym typeface="Wingdings" pitchFamily="2" charset="2"/>
              </a:rPr>
              <a:t>Scatter/Gather operation is inefficient  </a:t>
            </a:r>
            <a:br>
              <a:rPr lang="en-US" altLang="zh-CN" sz="1200" dirty="0">
                <a:sym typeface="Wingdings" pitchFamily="2" charset="2"/>
              </a:rPr>
            </a:br>
            <a:r>
              <a:rPr lang="en-US" altLang="zh-CN" sz="1200" dirty="0">
                <a:sym typeface="Wingdings" pitchFamily="2" charset="2"/>
              </a:rPr>
              <a:t>For a 50% sparsity rate, effective VPU throughput is halved</a:t>
            </a:r>
          </a:p>
          <a:p>
            <a:pPr lvl="1"/>
            <a:r>
              <a:rPr lang="en-US" altLang="zh-CN" sz="1200" dirty="0">
                <a:sym typeface="Wingdings" pitchFamily="2" charset="2"/>
              </a:rPr>
              <a:t>Worse with higher sparsity rate</a:t>
            </a:r>
          </a:p>
        </p:txBody>
      </p:sp>
      <p:sp>
        <p:nvSpPr>
          <p:cNvPr id="18" name="上下箭头 2">
            <a:extLst>
              <a:ext uri="{FF2B5EF4-FFF2-40B4-BE49-F238E27FC236}">
                <a16:creationId xmlns:a16="http://schemas.microsoft.com/office/drawing/2014/main" id="{9840504F-669F-2D94-820D-E796FB5881A1}"/>
              </a:ext>
            </a:extLst>
          </p:cNvPr>
          <p:cNvSpPr/>
          <p:nvPr/>
        </p:nvSpPr>
        <p:spPr>
          <a:xfrm>
            <a:off x="6486056" y="3046210"/>
            <a:ext cx="125260" cy="637019"/>
          </a:xfrm>
          <a:prstGeom prst="up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" name="上下箭头 2">
            <a:extLst>
              <a:ext uri="{FF2B5EF4-FFF2-40B4-BE49-F238E27FC236}">
                <a16:creationId xmlns:a16="http://schemas.microsoft.com/office/drawing/2014/main" id="{6D8423F6-B460-587D-8094-E33BC739011A}"/>
              </a:ext>
            </a:extLst>
          </p:cNvPr>
          <p:cNvSpPr/>
          <p:nvPr/>
        </p:nvSpPr>
        <p:spPr>
          <a:xfrm>
            <a:off x="6683893" y="2881487"/>
            <a:ext cx="125260" cy="587361"/>
          </a:xfrm>
          <a:prstGeom prst="up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0" name="上下箭头 2">
            <a:extLst>
              <a:ext uri="{FF2B5EF4-FFF2-40B4-BE49-F238E27FC236}">
                <a16:creationId xmlns:a16="http://schemas.microsoft.com/office/drawing/2014/main" id="{4C3DCCB6-3BBB-7602-134E-2A17E4E28F51}"/>
              </a:ext>
            </a:extLst>
          </p:cNvPr>
          <p:cNvSpPr/>
          <p:nvPr/>
        </p:nvSpPr>
        <p:spPr>
          <a:xfrm>
            <a:off x="6881730" y="2869210"/>
            <a:ext cx="125260" cy="353999"/>
          </a:xfrm>
          <a:prstGeom prst="up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1" name="上下箭头 2">
            <a:extLst>
              <a:ext uri="{FF2B5EF4-FFF2-40B4-BE49-F238E27FC236}">
                <a16:creationId xmlns:a16="http://schemas.microsoft.com/office/drawing/2014/main" id="{E999F6B6-36F2-C3FD-2310-E0C960B2E525}"/>
              </a:ext>
            </a:extLst>
          </p:cNvPr>
          <p:cNvSpPr/>
          <p:nvPr/>
        </p:nvSpPr>
        <p:spPr>
          <a:xfrm>
            <a:off x="7079568" y="2869210"/>
            <a:ext cx="125260" cy="171275"/>
          </a:xfrm>
          <a:prstGeom prst="up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32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A45FB-FDA1-BDFE-A82C-6462287FF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666B0-0CE1-FFFB-1EE0-628E56F7D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Efficient Scatter/Gather Datapath</a:t>
            </a:r>
            <a:endParaRPr lang="en-US" sz="2400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17190-B3CD-42B5-AB60-7A09CCA900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25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A6B55-54A5-9FBF-2615-BF2A626D3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865" y="867029"/>
            <a:ext cx="5036771" cy="3599716"/>
          </a:xfrm>
        </p:spPr>
        <p:txBody>
          <a:bodyPr/>
          <a:lstStyle/>
          <a:p>
            <a:r>
              <a:rPr lang="en-US" sz="1600" dirty="0"/>
              <a:t>Spatz VRF is implemented as a multi-banked, multi-ported, latch-based standard cell memory (SCM)</a:t>
            </a:r>
          </a:p>
          <a:p>
            <a:pPr lvl="1"/>
            <a:r>
              <a:rPr lang="en-US" altLang="zh-CN" sz="14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32 VLENB </a:t>
            </a:r>
            <a:r>
              <a:rPr lang="en-US" altLang="zh-CN" sz="1400" dirty="0">
                <a:sym typeface="Wingdings" pitchFamily="2" charset="2"/>
              </a:rPr>
              <a:t>bytes of the VRF are divided into four banks</a:t>
            </a:r>
          </a:p>
          <a:p>
            <a:pPr lvl="1"/>
            <a:r>
              <a:rPr lang="en-US" altLang="zh-CN" sz="1400" dirty="0">
                <a:sym typeface="Wingdings" pitchFamily="2" charset="2"/>
              </a:rPr>
              <a:t>three read ports and one write port (</a:t>
            </a:r>
            <a:r>
              <a:rPr lang="en-US" altLang="zh-CN" sz="1400" b="1" dirty="0">
                <a:solidFill>
                  <a:schemeClr val="accent2"/>
                </a:solidFill>
                <a:sym typeface="Wingdings" pitchFamily="2" charset="2"/>
              </a:rPr>
              <a:t>3R1W</a:t>
            </a:r>
            <a:r>
              <a:rPr lang="en-US" altLang="zh-CN" sz="1400" dirty="0">
                <a:sym typeface="Wingdings" pitchFamily="2" charset="2"/>
              </a:rPr>
              <a:t>)</a:t>
            </a:r>
            <a:br>
              <a:rPr lang="en-US" altLang="zh-CN" sz="1400" dirty="0">
                <a:sym typeface="Wingdings" pitchFamily="2" charset="2"/>
              </a:rPr>
            </a:br>
            <a:r>
              <a:rPr lang="en-US" altLang="zh-CN" sz="1400" dirty="0">
                <a:sym typeface="Wingdings" pitchFamily="2" charset="2"/>
              </a:rPr>
              <a:t> Provides enough bandwidth for executing </a:t>
            </a:r>
            <a:r>
              <a:rPr lang="en-US" altLang="zh-CN" sz="1200" b="1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vfmacc.vv</a:t>
            </a:r>
            <a:r>
              <a:rPr lang="en-US" altLang="zh-CN" sz="1200" b="1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instruction</a:t>
            </a:r>
          </a:p>
          <a:p>
            <a:pPr lvl="1"/>
            <a:r>
              <a:rPr lang="en-US" altLang="zh-CN" sz="1400" dirty="0">
                <a:sym typeface="Wingdings" pitchFamily="2" charset="2"/>
              </a:rPr>
              <a:t>Each with </a:t>
            </a:r>
            <a:r>
              <a:rPr lang="en-US" altLang="zh-CN" sz="1400" b="1" dirty="0">
                <a:solidFill>
                  <a:schemeClr val="accent2"/>
                </a:solidFill>
                <a:sym typeface="Wingdings" pitchFamily="2" charset="2"/>
              </a:rPr>
              <a:t>VLENB/2 </a:t>
            </a:r>
            <a:r>
              <a:rPr lang="en-US" altLang="zh-CN" sz="1400" dirty="0">
                <a:sym typeface="Wingdings" pitchFamily="2" charset="2"/>
              </a:rPr>
              <a:t>byte width</a:t>
            </a:r>
          </a:p>
          <a:p>
            <a:r>
              <a:rPr lang="en-US" altLang="zh-CN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In SoftHier,  Spatz VLENB = 512 </a:t>
            </a:r>
            <a:r>
              <a:rPr lang="en-US" altLang="zh-CN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(</a:t>
            </a:r>
            <a:r>
              <a:rPr lang="en-US" altLang="zh-CN" sz="1600" b="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i.e., 16 KiB VRF</a:t>
            </a:r>
            <a:r>
              <a:rPr lang="en-US" altLang="zh-CN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)</a:t>
            </a:r>
            <a:endParaRPr lang="en-US" altLang="zh-CN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  <a:p>
            <a:r>
              <a:rPr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Spatz has three function units:</a:t>
            </a:r>
          </a:p>
          <a:p>
            <a:pPr lvl="1"/>
            <a:r>
              <a:rPr lang="en-US" altLang="zh-CN" sz="1400" b="1" dirty="0">
                <a:solidFill>
                  <a:schemeClr val="accent2"/>
                </a:solidFill>
                <a:sym typeface="Wingdings" pitchFamily="2" charset="2"/>
              </a:rPr>
              <a:t>VAU</a:t>
            </a:r>
            <a:r>
              <a:rPr lang="en-US" altLang="zh-CN" sz="1400" dirty="0">
                <a:sym typeface="Wingdings" pitchFamily="2" charset="2"/>
              </a:rPr>
              <a:t>: Vector Arithmetic Unit</a:t>
            </a:r>
          </a:p>
          <a:p>
            <a:pPr lvl="1"/>
            <a:r>
              <a:rPr lang="en-US" altLang="zh-CN" sz="1400" b="1" dirty="0">
                <a:solidFill>
                  <a:schemeClr val="accent2"/>
                </a:solidFill>
                <a:sym typeface="Wingdings" pitchFamily="2" charset="2"/>
              </a:rPr>
              <a:t>VLSU</a:t>
            </a:r>
            <a:r>
              <a:rPr lang="en-US" altLang="zh-CN" sz="1400" dirty="0">
                <a:sym typeface="Wingdings" pitchFamily="2" charset="2"/>
              </a:rPr>
              <a:t>: Vector Load/Store Unit</a:t>
            </a:r>
          </a:p>
          <a:p>
            <a:pPr lvl="1"/>
            <a:r>
              <a:rPr lang="en-US" altLang="zh-CN" sz="1400" b="1" dirty="0">
                <a:solidFill>
                  <a:schemeClr val="accent2"/>
                </a:solidFill>
                <a:sym typeface="Wingdings" pitchFamily="2" charset="2"/>
              </a:rPr>
              <a:t>VSLDU</a:t>
            </a:r>
            <a:r>
              <a:rPr lang="en-US" altLang="zh-CN" sz="1400" dirty="0">
                <a:sym typeface="Wingdings" pitchFamily="2" charset="2"/>
              </a:rPr>
              <a:t>: Vector Slides Unit</a:t>
            </a:r>
          </a:p>
          <a:p>
            <a:pPr lvl="1"/>
            <a:endParaRPr lang="en-US" altLang="zh-CN" sz="1280" dirty="0">
              <a:sym typeface="Wingdings" pitchFamily="2" charset="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82C3F5F-F756-C9C6-000E-BB66026F0BA9}"/>
              </a:ext>
            </a:extLst>
          </p:cNvPr>
          <p:cNvSpPr txBox="1"/>
          <p:nvPr/>
        </p:nvSpPr>
        <p:spPr>
          <a:xfrm>
            <a:off x="5186050" y="49257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60D84C-A0A3-F992-AC7C-DC95CDC349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60430" y="916533"/>
            <a:ext cx="3559903" cy="252638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B5FA909-2AFC-F81D-105F-E4AB80A10C5F}"/>
              </a:ext>
            </a:extLst>
          </p:cNvPr>
          <p:cNvSpPr txBox="1">
            <a:spLocks/>
          </p:cNvSpPr>
          <p:nvPr/>
        </p:nvSpPr>
        <p:spPr>
          <a:xfrm>
            <a:off x="237378" y="562643"/>
            <a:ext cx="8000670" cy="29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  <a:defRPr sz="29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1800" dirty="0"/>
              <a:t>Spatz VRF Architecture</a:t>
            </a:r>
            <a:endParaRPr lang="en-US" sz="1800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20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80957-88CA-4708-B502-6EEB9D3E0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BD3D6-DD9A-715D-088E-E6B83B1DD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Efficient Scatter/Gather Datapath</a:t>
            </a:r>
            <a:endParaRPr lang="en-US" sz="2400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E72F1-370E-E216-9FD5-CE5FF29762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26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8A81B-372B-94F8-A4F4-8BB2CBB49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865" y="867029"/>
            <a:ext cx="5635755" cy="3599716"/>
          </a:xfrm>
        </p:spPr>
        <p:txBody>
          <a:bodyPr/>
          <a:lstStyle/>
          <a:p>
            <a:r>
              <a:rPr lang="en-US" sz="1600" dirty="0"/>
              <a:t>Extended VSLDU with an additional port for indices</a:t>
            </a:r>
          </a:p>
          <a:p>
            <a:pPr lvl="1"/>
            <a:r>
              <a:rPr lang="en-US" sz="1400" dirty="0"/>
              <a:t>Support native N:M formats</a:t>
            </a:r>
          </a:p>
          <a:p>
            <a:r>
              <a:rPr lang="en-US" sz="1718" dirty="0">
                <a:solidFill>
                  <a:schemeClr val="accent1"/>
                </a:solidFill>
              </a:rPr>
              <a:t>Limitations</a:t>
            </a:r>
            <a:r>
              <a:rPr lang="en-US" sz="1718" dirty="0"/>
              <a:t>:</a:t>
            </a:r>
          </a:p>
          <a:p>
            <a:pPr lvl="1"/>
            <a:r>
              <a:rPr lang="en-US" sz="1400" b="1" dirty="0">
                <a:solidFill>
                  <a:schemeClr val="tx1"/>
                </a:solidFill>
              </a:rPr>
              <a:t>Throughput bottleneck</a:t>
            </a:r>
            <a:r>
              <a:rPr lang="en-US" sz="1400" dirty="0">
                <a:solidFill>
                  <a:schemeClr val="tx1"/>
                </a:solidFill>
              </a:rPr>
              <a:t>: With a 50% sparsity rate,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i="1" dirty="0">
                <a:solidFill>
                  <a:schemeClr val="tx1"/>
                </a:solidFill>
              </a:rPr>
              <a:t>Cycle 1 </a:t>
            </a:r>
            <a:r>
              <a:rPr lang="en-US" sz="1400" dirty="0">
                <a:solidFill>
                  <a:schemeClr val="tx1"/>
                </a:solidFill>
              </a:rPr>
              <a:t>produces the upper-half gathered output, and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i="1" dirty="0">
                <a:solidFill>
                  <a:schemeClr val="tx1"/>
                </a:solidFill>
              </a:rPr>
              <a:t>Cycle 2 </a:t>
            </a:r>
            <a:r>
              <a:rPr lang="en-US" sz="1400" dirty="0">
                <a:solidFill>
                  <a:schemeClr val="tx1"/>
                </a:solidFill>
              </a:rPr>
              <a:t>produces the lower-half </a:t>
            </a:r>
          </a:p>
          <a:p>
            <a:pPr lvl="1"/>
            <a:r>
              <a:rPr lang="en-US" sz="1400" b="1" dirty="0">
                <a:solidFill>
                  <a:schemeClr val="tx1"/>
                </a:solidFill>
              </a:rPr>
              <a:t>Lack of streaming</a:t>
            </a:r>
            <a:r>
              <a:rPr lang="en-US" sz="1400" dirty="0">
                <a:solidFill>
                  <a:schemeClr val="tx1"/>
                </a:solidFill>
              </a:rPr>
              <a:t>: VSLDU gathers a vector from VRF, writes it back, and requires an additional read for arithmetic.</a:t>
            </a:r>
          </a:p>
          <a:p>
            <a:r>
              <a:rPr lang="en-US" altLang="zh-CN" sz="16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Insights on design requirement:</a:t>
            </a:r>
          </a:p>
          <a:p>
            <a:pPr lvl="1"/>
            <a:r>
              <a:rPr lang="en-US" altLang="zh-CN" sz="1400" b="1" dirty="0">
                <a:solidFill>
                  <a:schemeClr val="tx1"/>
                </a:solidFill>
                <a:sym typeface="Wingdings" pitchFamily="2" charset="2"/>
              </a:rPr>
              <a:t>Asymmetrical bandwidth </a:t>
            </a:r>
            <a:r>
              <a:rPr lang="en-US" altLang="zh-CN" sz="1400" dirty="0">
                <a:solidFill>
                  <a:schemeClr val="tx1"/>
                </a:solidFill>
                <a:sym typeface="Wingdings" pitchFamily="2" charset="2"/>
              </a:rPr>
              <a:t>required to feed VAU at full utilization</a:t>
            </a:r>
          </a:p>
          <a:p>
            <a:pPr lvl="1"/>
            <a:r>
              <a:rPr lang="en-US" altLang="zh-CN" sz="1400" b="1" dirty="0">
                <a:solidFill>
                  <a:schemeClr val="tx1"/>
                </a:solidFill>
                <a:sym typeface="Wingdings" pitchFamily="2" charset="2"/>
              </a:rPr>
              <a:t>Streamlined Scatter/Gather operation </a:t>
            </a:r>
            <a:r>
              <a:rPr lang="en-US" altLang="zh-CN" sz="1400" dirty="0">
                <a:solidFill>
                  <a:schemeClr val="tx1"/>
                </a:solidFill>
                <a:sym typeface="Wingdings" pitchFamily="2" charset="2"/>
              </a:rPr>
              <a:t>with arithmetic 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FA1EE75-0229-6ADE-4DBE-F944D96FE6AE}"/>
              </a:ext>
            </a:extLst>
          </p:cNvPr>
          <p:cNvSpPr txBox="1"/>
          <p:nvPr/>
        </p:nvSpPr>
        <p:spPr>
          <a:xfrm>
            <a:off x="5186050" y="49257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9E451D-AF01-4315-70AA-60CD595824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29878" y="785953"/>
            <a:ext cx="3280257" cy="39050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AF9B14D-001F-21A2-FC69-BD4150A62F76}"/>
              </a:ext>
            </a:extLst>
          </p:cNvPr>
          <p:cNvSpPr txBox="1">
            <a:spLocks/>
          </p:cNvSpPr>
          <p:nvPr/>
        </p:nvSpPr>
        <p:spPr>
          <a:xfrm>
            <a:off x="237378" y="562643"/>
            <a:ext cx="8000670" cy="29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  <a:defRPr sz="29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1800" dirty="0"/>
              <a:t>Existing VSLDU-based design</a:t>
            </a:r>
            <a:endParaRPr lang="en-US" sz="1800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E32A64-95C8-ACE3-4174-C7A8F553BEE7}"/>
              </a:ext>
            </a:extLst>
          </p:cNvPr>
          <p:cNvSpPr/>
          <p:nvPr/>
        </p:nvSpPr>
        <p:spPr>
          <a:xfrm>
            <a:off x="6102096" y="3596640"/>
            <a:ext cx="1706880" cy="188976"/>
          </a:xfrm>
          <a:prstGeom prst="rect">
            <a:avLst/>
          </a:prstGeom>
          <a:solidFill>
            <a:srgbClr val="E8E1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A760E-F14D-136D-31C8-DADDE26F8B4C}"/>
              </a:ext>
            </a:extLst>
          </p:cNvPr>
          <p:cNvSpPr/>
          <p:nvPr/>
        </p:nvSpPr>
        <p:spPr>
          <a:xfrm>
            <a:off x="6102096" y="3754562"/>
            <a:ext cx="1706880" cy="188976"/>
          </a:xfrm>
          <a:prstGeom prst="rect">
            <a:avLst/>
          </a:prstGeom>
          <a:solidFill>
            <a:srgbClr val="E8E1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095A9C-ED63-4F12-23C1-7D2ADEB6FC16}"/>
              </a:ext>
            </a:extLst>
          </p:cNvPr>
          <p:cNvSpPr/>
          <p:nvPr/>
        </p:nvSpPr>
        <p:spPr>
          <a:xfrm>
            <a:off x="7016496" y="4128304"/>
            <a:ext cx="792480" cy="188976"/>
          </a:xfrm>
          <a:prstGeom prst="rect">
            <a:avLst/>
          </a:prstGeom>
          <a:solidFill>
            <a:srgbClr val="E8E1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27C4FD-B302-42F3-F0AC-EA76305CB2EF}"/>
              </a:ext>
            </a:extLst>
          </p:cNvPr>
          <p:cNvSpPr/>
          <p:nvPr/>
        </p:nvSpPr>
        <p:spPr>
          <a:xfrm>
            <a:off x="6102096" y="3943538"/>
            <a:ext cx="914400" cy="397033"/>
          </a:xfrm>
          <a:prstGeom prst="rect">
            <a:avLst/>
          </a:prstGeom>
          <a:solidFill>
            <a:srgbClr val="E8E1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10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4C603-D6C0-1565-E849-5245F12AD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25DD3-6824-DB16-0F7B-B1692F0A2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b="1" dirty="0"/>
              <a:t>Ventaglio: </a:t>
            </a:r>
            <a:r>
              <a:rPr lang="en-US" altLang="zh-CN" sz="2400" dirty="0"/>
              <a:t>Efficient Scatter/Gather Datapath</a:t>
            </a:r>
            <a:endParaRPr lang="en-US" sz="2400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46B76-4C18-4116-E10E-716239E881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27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032AC-9596-27B3-DBD2-69406D84E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03" y="554292"/>
            <a:ext cx="5449639" cy="4373757"/>
          </a:xfrm>
        </p:spPr>
        <p:txBody>
          <a:bodyPr/>
          <a:lstStyle/>
          <a:p>
            <a:r>
              <a:rPr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Memory unit 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Provide a configurable number of channels (currently 4), each aligned with the VAU datapath granularity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Configurable number of rows, currently 4 rows per channel to support LMUL=8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Implemented with arrays of clock-gated flip-flops</a:t>
            </a:r>
          </a:p>
          <a:p>
            <a:r>
              <a:rPr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Scatter/Gather datapath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sym typeface="Wingdings" pitchFamily="2" charset="2"/>
              </a:rPr>
              <a:t>To select the effective elements based on the index vector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sym typeface="Wingdings" pitchFamily="2" charset="2"/>
              </a:rPr>
              <a:t>Provides asymmetrical interfaces, connecting memory units and the VAU/VRF interfaces</a:t>
            </a:r>
            <a:endParaRPr lang="en-US" altLang="zh-CN" sz="1400" dirty="0">
              <a:solidFill>
                <a:schemeClr val="accent1"/>
              </a:solidFill>
              <a:sym typeface="Wingdings" pitchFamily="2" charset="2"/>
            </a:endParaRPr>
          </a:p>
          <a:p>
            <a:r>
              <a:rPr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Scatter/Gather crossbars </a:t>
            </a:r>
          </a:p>
          <a:p>
            <a:pPr lvl="1"/>
            <a:r>
              <a:rPr lang="en-US" altLang="zh-CN" sz="14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(Load/Store phase) 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Route the data stream from VLSU directly into the memory units</a:t>
            </a:r>
          </a:p>
          <a:p>
            <a:pPr lvl="1"/>
            <a:r>
              <a:rPr lang="en-US" altLang="zh-CN" sz="14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(Compute phase) 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Route the data stream through the scatter/gather datapath</a:t>
            </a:r>
          </a:p>
          <a:p>
            <a:pPr marL="596900" lvl="1" indent="0">
              <a:buNone/>
            </a:pPr>
            <a:endParaRPr lang="en-US" altLang="zh-CN" sz="1400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355C2C1-F818-D7F7-30EE-A53E6CA843A8}"/>
              </a:ext>
            </a:extLst>
          </p:cNvPr>
          <p:cNvSpPr txBox="1"/>
          <p:nvPr/>
        </p:nvSpPr>
        <p:spPr>
          <a:xfrm>
            <a:off x="5186050" y="49257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8" name="Picture 7" descr="A diagram of data processing&#10;&#10;AI-generated content may be incorrect.">
            <a:extLst>
              <a:ext uri="{FF2B5EF4-FFF2-40B4-BE49-F238E27FC236}">
                <a16:creationId xmlns:a16="http://schemas.microsoft.com/office/drawing/2014/main" id="{083E8D70-969C-B3A3-20D5-5429F4C1A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1310" y="763435"/>
            <a:ext cx="3457087" cy="403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6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6690F-7ACE-C7E5-3607-B5D8DEFA6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B1D5B-093F-538C-8CA5-F5BC817AC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b="1" dirty="0"/>
              <a:t>Ventaglio: </a:t>
            </a:r>
            <a:r>
              <a:rPr lang="en-US" altLang="zh-CN" sz="2400" dirty="0"/>
              <a:t>Efficient Scatter/Gather Datapath</a:t>
            </a:r>
            <a:endParaRPr lang="en-US" sz="2400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4FD4FE-1C0A-0CE2-BDB4-E9609B6AA2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28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21777-CD94-D291-C070-2E1A34CA8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865" y="1018443"/>
            <a:ext cx="4859554" cy="3313498"/>
          </a:xfrm>
        </p:spPr>
        <p:txBody>
          <a:bodyPr/>
          <a:lstStyle/>
          <a:p>
            <a:r>
              <a:rPr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VSLDU substitution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VTL is capable of </a:t>
            </a:r>
            <a:r>
              <a:rPr lang="en-US" altLang="zh-CN" sz="14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all the functions 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of VSLDU, exposing the same interface towards VRF</a:t>
            </a:r>
          </a:p>
          <a:p>
            <a:r>
              <a:rPr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VAU Crossbar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The gather operation can be applied to both activation and accumulation tensors</a:t>
            </a:r>
          </a:p>
          <a:p>
            <a:pPr lvl="2"/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Applied to the accumulation (i.e., with </a:t>
            </a:r>
            <a:r>
              <a:rPr lang="en-US" altLang="zh-CN" sz="1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Gustavson’s</a:t>
            </a:r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dataflow), it is written back to the </a:t>
            </a:r>
            <a:r>
              <a:rPr lang="en-US" altLang="zh-CN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VTL memory units</a:t>
            </a:r>
          </a:p>
          <a:p>
            <a:pPr lvl="2"/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With </a:t>
            </a:r>
            <a:r>
              <a:rPr lang="en-US" altLang="zh-CN" sz="1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Inner-product-based </a:t>
            </a:r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dataflow (i.e., V</a:t>
            </a:r>
            <a:r>
              <a:rPr lang="en-US" altLang="zh-CN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MXDOTP</a:t>
            </a:r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), the gather operation is applied to the activation tensor  accumulations are stored back in the </a:t>
            </a:r>
            <a:r>
              <a:rPr lang="en-US" altLang="zh-CN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VRF</a:t>
            </a:r>
          </a:p>
          <a:p>
            <a:pPr marL="120648" indent="0">
              <a:buNone/>
            </a:pPr>
            <a:br>
              <a:rPr lang="en-US" altLang="zh-CN" sz="1400" dirty="0">
                <a:solidFill>
                  <a:schemeClr val="accent1"/>
                </a:solidFill>
                <a:sym typeface="Wingdings" pitchFamily="2" charset="2"/>
              </a:rPr>
            </a:br>
            <a:endParaRPr lang="en-US" altLang="zh-CN" sz="1400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0803405-478D-17B0-2F31-99BF8D4A3B56}"/>
              </a:ext>
            </a:extLst>
          </p:cNvPr>
          <p:cNvSpPr txBox="1"/>
          <p:nvPr/>
        </p:nvSpPr>
        <p:spPr>
          <a:xfrm>
            <a:off x="5186050" y="49257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B7136E-50AF-EBB7-1C88-FC337C05E0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44494" y="784726"/>
            <a:ext cx="3609891" cy="378093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5297D6C-1294-5214-FBFF-9258DA4020FC}"/>
              </a:ext>
            </a:extLst>
          </p:cNvPr>
          <p:cNvSpPr txBox="1">
            <a:spLocks/>
          </p:cNvSpPr>
          <p:nvPr/>
        </p:nvSpPr>
        <p:spPr>
          <a:xfrm>
            <a:off x="237378" y="562643"/>
            <a:ext cx="8000670" cy="29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  <a:defRPr sz="29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1800" dirty="0"/>
              <a:t>Spatz Integration</a:t>
            </a:r>
            <a:endParaRPr lang="en-US" sz="1800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991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2C2D8-1E44-99BD-1EC6-F15DA6503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7CB85-2E52-D595-80D5-5A2AE6B0F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b="1" dirty="0"/>
              <a:t>Ventaglio: </a:t>
            </a:r>
            <a:r>
              <a:rPr lang="en-US" altLang="zh-CN" sz="2400" dirty="0"/>
              <a:t>Efficient Scatter/Gather Datapath</a:t>
            </a:r>
            <a:endParaRPr lang="en-US" sz="2400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1DCE5-3A91-377E-4767-4C1440E7CB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29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25F49F-6B47-9304-EB9A-27B7C2567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865" y="708271"/>
            <a:ext cx="4859554" cy="2260560"/>
          </a:xfrm>
        </p:spPr>
        <p:txBody>
          <a:bodyPr/>
          <a:lstStyle/>
          <a:p>
            <a:r>
              <a:rPr lang="en-US" altLang="zh-CN" sz="16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High performance gain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Achieve 1.9x~6.1x speedup compared with the VSLDU baseline</a:t>
            </a:r>
          </a:p>
          <a:p>
            <a:r>
              <a:rPr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Still detached from the roofline</a:t>
            </a:r>
          </a:p>
          <a:p>
            <a:pPr lvl="1"/>
            <a:r>
              <a:rPr lang="en-US" altLang="zh-CN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Impacts from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: Control instructions for address calculation and explicit scalar activation elements loading 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More prominent with a higher sparsity rate.</a:t>
            </a:r>
            <a:endParaRPr lang="en-US" altLang="zh-CN" sz="17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  <a:p>
            <a:pPr marL="120648" indent="0">
              <a:buNone/>
            </a:pPr>
            <a:br>
              <a:rPr lang="en-US" altLang="zh-CN" sz="1400" dirty="0">
                <a:solidFill>
                  <a:schemeClr val="accent1"/>
                </a:solidFill>
                <a:sym typeface="Wingdings" pitchFamily="2" charset="2"/>
              </a:rPr>
            </a:br>
            <a:endParaRPr lang="en-US" altLang="zh-CN" sz="1400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545E19F-AF6A-CB13-E527-366C2A7979E8}"/>
              </a:ext>
            </a:extLst>
          </p:cNvPr>
          <p:cNvSpPr txBox="1"/>
          <p:nvPr/>
        </p:nvSpPr>
        <p:spPr>
          <a:xfrm>
            <a:off x="5186050" y="49257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E0A66CE-88C1-2E3E-0529-7F7906C2D243}"/>
              </a:ext>
            </a:extLst>
          </p:cNvPr>
          <p:cNvSpPr txBox="1">
            <a:spLocks/>
          </p:cNvSpPr>
          <p:nvPr/>
        </p:nvSpPr>
        <p:spPr>
          <a:xfrm>
            <a:off x="237378" y="562643"/>
            <a:ext cx="8000670" cy="29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  <a:defRPr sz="29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1800" dirty="0"/>
              <a:t>Behavioral Modeling and Benchmark </a:t>
            </a:r>
            <a:endParaRPr lang="en-US" sz="1800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C8B890-3550-57C1-1442-D227FE257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867" y="1231908"/>
            <a:ext cx="3512749" cy="2566051"/>
          </a:xfrm>
          <a:prstGeom prst="rect">
            <a:avLst/>
          </a:prstGeom>
        </p:spPr>
      </p:pic>
      <p:pic>
        <p:nvPicPr>
          <p:cNvPr id="8" name="图片 4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A9837A04-BCE6-0361-51AB-A71538C23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663" y="3025908"/>
            <a:ext cx="4315846" cy="1789163"/>
          </a:xfrm>
          <a:prstGeom prst="rect">
            <a:avLst/>
          </a:prstGeom>
        </p:spPr>
      </p:pic>
      <p:sp>
        <p:nvSpPr>
          <p:cNvPr id="9" name="下箭头 7">
            <a:extLst>
              <a:ext uri="{FF2B5EF4-FFF2-40B4-BE49-F238E27FC236}">
                <a16:creationId xmlns:a16="http://schemas.microsoft.com/office/drawing/2014/main" id="{AEFF787D-911C-E4F9-C34D-C2E6E3E2DE4C}"/>
              </a:ext>
            </a:extLst>
          </p:cNvPr>
          <p:cNvSpPr/>
          <p:nvPr/>
        </p:nvSpPr>
        <p:spPr>
          <a:xfrm rot="16200000" flipH="1">
            <a:off x="2624530" y="3737072"/>
            <a:ext cx="364988" cy="486763"/>
          </a:xfrm>
          <a:prstGeom prst="downArrow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i="0" cap="none" spc="0" dirty="0">
              <a:ln>
                <a:noFill/>
              </a:ln>
              <a:solidFill>
                <a:schemeClr val="accent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0" name="矩形 5">
            <a:extLst>
              <a:ext uri="{FF2B5EF4-FFF2-40B4-BE49-F238E27FC236}">
                <a16:creationId xmlns:a16="http://schemas.microsoft.com/office/drawing/2014/main" id="{D73B34BC-5D9D-1130-65C8-6A950FD2E1E9}"/>
              </a:ext>
            </a:extLst>
          </p:cNvPr>
          <p:cNvSpPr/>
          <p:nvPr/>
        </p:nvSpPr>
        <p:spPr>
          <a:xfrm>
            <a:off x="3352639" y="3230548"/>
            <a:ext cx="1521870" cy="36588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Scalar activation streaming </a:t>
            </a:r>
            <a:endParaRPr lang="en-US" sz="1200" b="1" i="0" cap="none" spc="0" dirty="0">
              <a:ln>
                <a:noFill/>
              </a:ln>
              <a:solidFill>
                <a:schemeClr val="accent4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矩形 6">
            <a:extLst>
              <a:ext uri="{FF2B5EF4-FFF2-40B4-BE49-F238E27FC236}">
                <a16:creationId xmlns:a16="http://schemas.microsoft.com/office/drawing/2014/main" id="{B2690835-2644-57D0-3A6D-8987A6C30781}"/>
              </a:ext>
            </a:extLst>
          </p:cNvPr>
          <p:cNvSpPr/>
          <p:nvPr/>
        </p:nvSpPr>
        <p:spPr>
          <a:xfrm>
            <a:off x="3352638" y="3976433"/>
            <a:ext cx="1521871" cy="36588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Address post increment</a:t>
            </a:r>
            <a:endParaRPr lang="en-US" sz="1200" b="1" i="0" cap="none" spc="0" dirty="0">
              <a:ln>
                <a:noFill/>
              </a:ln>
              <a:solidFill>
                <a:schemeClr val="accent3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9D92E61-5938-52AE-7608-CC9623189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344" y="1231908"/>
            <a:ext cx="3512749" cy="256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9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B2F82-1B53-D6C9-107A-CA80A931C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F1FDF-9E63-48DB-1325-C23334172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Expanding </a:t>
            </a:r>
            <a:r>
              <a:rPr lang="en-US" sz="2400" b="1" dirty="0"/>
              <a:t>Memory</a:t>
            </a:r>
            <a:r>
              <a:rPr lang="en-US" sz="2400" dirty="0"/>
              <a:t> Pressure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13936E-BF1B-7206-247F-A25BA6D637F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050" name="Picture 2" descr="ai_and_memory_bw_00">
            <a:extLst>
              <a:ext uri="{FF2B5EF4-FFF2-40B4-BE49-F238E27FC236}">
                <a16:creationId xmlns:a16="http://schemas.microsoft.com/office/drawing/2014/main" id="{23C8498C-A48B-201F-8360-9D4F6CD12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3" y="2571750"/>
            <a:ext cx="4676702" cy="237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963431-81FB-3F7C-0945-7741CE2A0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471" y="974883"/>
            <a:ext cx="4557222" cy="1333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1C614-8BE4-8A76-4C59-EF5FFDF5EC55}"/>
              </a:ext>
            </a:extLst>
          </p:cNvPr>
          <p:cNvSpPr txBox="1"/>
          <p:nvPr/>
        </p:nvSpPr>
        <p:spPr>
          <a:xfrm>
            <a:off x="460542" y="537811"/>
            <a:ext cx="4367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KV cache dominates memory </a:t>
            </a:r>
            <a:r>
              <a:rPr lang="en-US" b="1" i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usage</a:t>
            </a:r>
            <a:r>
              <a:rPr lang="en-US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long context agentic inference workload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4A858F-428F-A451-A203-4C6500420BE7}"/>
              </a:ext>
            </a:extLst>
          </p:cNvPr>
          <p:cNvSpPr txBox="1"/>
          <p:nvPr/>
        </p:nvSpPr>
        <p:spPr>
          <a:xfrm>
            <a:off x="460542" y="2288129"/>
            <a:ext cx="4271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 </a:t>
            </a:r>
            <a:r>
              <a:rPr lang="en-US" b="1" i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BW</a:t>
            </a:r>
            <a:r>
              <a:rPr lang="en-US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growth cannot keep pace with Computing​</a:t>
            </a:r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3629ED77-2858-B74A-556B-501741900374}"/>
              </a:ext>
            </a:extLst>
          </p:cNvPr>
          <p:cNvSpPr/>
          <p:nvPr/>
        </p:nvSpPr>
        <p:spPr>
          <a:xfrm>
            <a:off x="3920034" y="2972782"/>
            <a:ext cx="544453" cy="871497"/>
          </a:xfrm>
          <a:custGeom>
            <a:avLst/>
            <a:gdLst>
              <a:gd name="csX0" fmla="*/ 374254 w 544453"/>
              <a:gd name="csY0" fmla="*/ 31762 h 871497"/>
              <a:gd name="csX1" fmla="*/ 543917 w 544453"/>
              <a:gd name="csY1" fmla="*/ 408397 h 871497"/>
              <a:gd name="csX2" fmla="*/ 438226 w 544453"/>
              <a:gd name="csY2" fmla="*/ 781111 h 871497"/>
              <a:gd name="csX3" fmla="*/ 272227 w 544453"/>
              <a:gd name="csY3" fmla="*/ 435749 h 871497"/>
              <a:gd name="csX4" fmla="*/ 374254 w 544453"/>
              <a:gd name="csY4" fmla="*/ 31762 h 871497"/>
              <a:gd name="csX0" fmla="*/ 374254 w 544453"/>
              <a:gd name="csY0" fmla="*/ 31762 h 871497"/>
              <a:gd name="csX1" fmla="*/ 543917 w 544453"/>
              <a:gd name="csY1" fmla="*/ 408397 h 871497"/>
              <a:gd name="csX2" fmla="*/ 438226 w 544453"/>
              <a:gd name="csY2" fmla="*/ 781111 h 8714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544453" h="871497" stroke="0" extrusionOk="0">
                <a:moveTo>
                  <a:pt x="374254" y="31762"/>
                </a:moveTo>
                <a:cubicBezTo>
                  <a:pt x="455487" y="98027"/>
                  <a:pt x="526455" y="235584"/>
                  <a:pt x="543917" y="408397"/>
                </a:cubicBezTo>
                <a:cubicBezTo>
                  <a:pt x="561639" y="558138"/>
                  <a:pt x="503918" y="689656"/>
                  <a:pt x="438226" y="781111"/>
                </a:cubicBezTo>
                <a:cubicBezTo>
                  <a:pt x="413411" y="690721"/>
                  <a:pt x="364726" y="599919"/>
                  <a:pt x="272227" y="435749"/>
                </a:cubicBezTo>
                <a:cubicBezTo>
                  <a:pt x="318599" y="241290"/>
                  <a:pt x="348007" y="135989"/>
                  <a:pt x="374254" y="31762"/>
                </a:cubicBezTo>
                <a:close/>
              </a:path>
              <a:path w="544453" h="871497" fill="none" extrusionOk="0">
                <a:moveTo>
                  <a:pt x="374254" y="31762"/>
                </a:moveTo>
                <a:cubicBezTo>
                  <a:pt x="495934" y="81683"/>
                  <a:pt x="523789" y="240066"/>
                  <a:pt x="543917" y="408397"/>
                </a:cubicBezTo>
                <a:cubicBezTo>
                  <a:pt x="535865" y="529374"/>
                  <a:pt x="528603" y="684166"/>
                  <a:pt x="438226" y="781111"/>
                </a:cubicBezTo>
              </a:path>
              <a:path w="544453" h="871497" fill="none" stroke="0" extrusionOk="0">
                <a:moveTo>
                  <a:pt x="374254" y="31762"/>
                </a:moveTo>
                <a:cubicBezTo>
                  <a:pt x="463047" y="71906"/>
                  <a:pt x="566139" y="231262"/>
                  <a:pt x="543917" y="408397"/>
                </a:cubicBezTo>
                <a:cubicBezTo>
                  <a:pt x="566814" y="553884"/>
                  <a:pt x="515516" y="671700"/>
                  <a:pt x="438226" y="781111"/>
                </a:cubicBezTo>
              </a:path>
            </a:pathLst>
          </a:custGeom>
          <a:ln w="57150" cap="rnd">
            <a:solidFill>
              <a:schemeClr val="accent1"/>
            </a:solidFill>
            <a:headEnd type="triangl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486959629">
                  <a:prstGeom prst="arc">
                    <a:avLst>
                      <a:gd name="adj1" fmla="val 17050425"/>
                      <a:gd name="adj2" fmla="val 385971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1517F6-3502-ADEF-F5D4-506AE0B24327}"/>
              </a:ext>
            </a:extLst>
          </p:cNvPr>
          <p:cNvSpPr txBox="1"/>
          <p:nvPr/>
        </p:nvSpPr>
        <p:spPr>
          <a:xfrm>
            <a:off x="4827693" y="667106"/>
            <a:ext cx="4120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High-capacity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High-bandwidth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on-chip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770281-6D1F-EE1E-4533-C68042AD0CCA}"/>
              </a:ext>
            </a:extLst>
          </p:cNvPr>
          <p:cNvSpPr txBox="1"/>
          <p:nvPr/>
        </p:nvSpPr>
        <p:spPr>
          <a:xfrm>
            <a:off x="6890869" y="2832540"/>
            <a:ext cx="1771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TPU Ironwood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01D61D-199D-C87B-A1E3-1E0683FEE3DB}"/>
              </a:ext>
            </a:extLst>
          </p:cNvPr>
          <p:cNvSpPr txBox="1"/>
          <p:nvPr/>
        </p:nvSpPr>
        <p:spPr>
          <a:xfrm>
            <a:off x="7052772" y="3070304"/>
            <a:ext cx="14478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192 GB @ 7.4 TB/s HBM</a:t>
            </a:r>
          </a:p>
        </p:txBody>
      </p:sp>
      <p:pic>
        <p:nvPicPr>
          <p:cNvPr id="11" name="Picture 6" descr="With “Ironwood” TPU, Google Pushes The AI Accelerator To The Floor">
            <a:extLst>
              <a:ext uri="{FF2B5EF4-FFF2-40B4-BE49-F238E27FC236}">
                <a16:creationId xmlns:a16="http://schemas.microsoft.com/office/drawing/2014/main" id="{092A36E2-3599-E22A-6889-8AAED806C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305" y="3316525"/>
            <a:ext cx="1288767" cy="141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7EE2DE-69CE-46DC-3ED9-7B24DAED1F5C}"/>
              </a:ext>
            </a:extLst>
          </p:cNvPr>
          <p:cNvSpPr txBox="1"/>
          <p:nvPr/>
        </p:nvSpPr>
        <p:spPr>
          <a:xfrm>
            <a:off x="6820337" y="987799"/>
            <a:ext cx="1912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AMD INSTINCT MI355X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10B39B-5480-D5D5-36C7-12500C16C1B3}"/>
              </a:ext>
            </a:extLst>
          </p:cNvPr>
          <p:cNvSpPr txBox="1"/>
          <p:nvPr/>
        </p:nvSpPr>
        <p:spPr>
          <a:xfrm>
            <a:off x="7038345" y="1225563"/>
            <a:ext cx="14766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288 GB @ 8 TB/s HBM3e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ACC241-0934-E6FD-C06C-58CAB062DD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8005" y="1458493"/>
            <a:ext cx="1377366" cy="12243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3955ECA-E918-B1F3-6BA9-0B5AD5525EF2}"/>
              </a:ext>
            </a:extLst>
          </p:cNvPr>
          <p:cNvSpPr txBox="1"/>
          <p:nvPr/>
        </p:nvSpPr>
        <p:spPr>
          <a:xfrm>
            <a:off x="5102515" y="2832558"/>
            <a:ext cx="1535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d-Matrix Corsair</a:t>
            </a:r>
            <a:r>
              <a:rPr lang="en-US" baseline="300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[1]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E295B3-5B8B-C701-9BF4-A20C2B4552C0}"/>
              </a:ext>
            </a:extLst>
          </p:cNvPr>
          <p:cNvSpPr txBox="1"/>
          <p:nvPr/>
        </p:nvSpPr>
        <p:spPr>
          <a:xfrm>
            <a:off x="5181864" y="3070322"/>
            <a:ext cx="13773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GB @ 150 TB/s DIMC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2A1254C-9FE9-C237-94FC-9372ED8F8F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4947" y="3340574"/>
            <a:ext cx="1531134" cy="127665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875C7C5-E36E-E31F-ED81-13147B67D26D}"/>
              </a:ext>
            </a:extLst>
          </p:cNvPr>
          <p:cNvSpPr txBox="1"/>
          <p:nvPr/>
        </p:nvSpPr>
        <p:spPr>
          <a:xfrm>
            <a:off x="5130568" y="987799"/>
            <a:ext cx="1479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NVIDIA Blackwell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C46A3A-3388-1A43-AD15-3074E963F125}"/>
              </a:ext>
            </a:extLst>
          </p:cNvPr>
          <p:cNvSpPr txBox="1"/>
          <p:nvPr/>
        </p:nvSpPr>
        <p:spPr>
          <a:xfrm>
            <a:off x="5132171" y="1230576"/>
            <a:ext cx="14766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192 GB @ 8 TB/s HBM3e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04760E7-810E-710E-01F8-BDDCEEBDC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8695" y="1468613"/>
            <a:ext cx="1343638" cy="1224343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C6A21F5-A944-58E2-57EF-6516FB99D6E4}"/>
              </a:ext>
            </a:extLst>
          </p:cNvPr>
          <p:cNvSpPr/>
          <p:nvPr/>
        </p:nvSpPr>
        <p:spPr>
          <a:xfrm>
            <a:off x="5622218" y="2240310"/>
            <a:ext cx="2526074" cy="615545"/>
          </a:xfrm>
          <a:prstGeom prst="roundRect">
            <a:avLst>
              <a:gd name="adj" fmla="val 7383"/>
            </a:avLst>
          </a:prstGeom>
          <a:solidFill>
            <a:schemeClr val="accent1">
              <a:lumMod val="20000"/>
              <a:lumOff val="80000"/>
              <a:alpha val="85098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A5D8AD-6B48-B847-32C7-AAED68DD9CE7}"/>
              </a:ext>
            </a:extLst>
          </p:cNvPr>
          <p:cNvSpPr txBox="1"/>
          <p:nvPr/>
        </p:nvSpPr>
        <p:spPr>
          <a:xfrm>
            <a:off x="5622218" y="2350290"/>
            <a:ext cx="2526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Advanced Integration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FAC55-539A-28DD-0EBE-7213A9E24D84}"/>
              </a:ext>
            </a:extLst>
          </p:cNvPr>
          <p:cNvSpPr txBox="1"/>
          <p:nvPr/>
        </p:nvSpPr>
        <p:spPr>
          <a:xfrm>
            <a:off x="5098895" y="4778844"/>
            <a:ext cx="3785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[1] Bhoja, Sudeep. "</a:t>
            </a:r>
            <a:r>
              <a:rPr lang="en-US" sz="600" i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CORSAIR: An In-Memory Computing Chiplet Architecture for Inference-Time Compute Acceleration</a:t>
            </a:r>
            <a:r>
              <a:rPr lang="en-US" sz="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." HCS ’25.</a:t>
            </a:r>
          </a:p>
        </p:txBody>
      </p:sp>
    </p:spTree>
    <p:extLst>
      <p:ext uri="{BB962C8B-B14F-4D97-AF65-F5344CB8AC3E}">
        <p14:creationId xmlns:p14="http://schemas.microsoft.com/office/powerpoint/2010/main" val="153168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2" grpId="0" animBg="1"/>
      <p:bldP spid="3" grpId="0"/>
      <p:bldP spid="9" grpId="0"/>
      <p:bldP spid="10" grpId="0"/>
      <p:bldP spid="12" grpId="0"/>
      <p:bldP spid="13" grpId="0"/>
      <p:bldP spid="22" grpId="0"/>
      <p:bldP spid="23" grpId="0"/>
      <p:bldP spid="27" grpId="0"/>
      <p:bldP spid="28" grpId="0"/>
      <p:bldP spid="30" grpId="0" animBg="1"/>
      <p:bldP spid="31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AFC47-21E4-DEB3-030A-DBFDEF998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0DF89-AB4C-175F-4740-BFBDDE185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Joint Handling of Structured Sparsity and MX </a:t>
            </a:r>
            <a:endParaRPr lang="en-US" sz="2400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A90FC-2BFC-17C4-43A5-A576038B87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30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B9A565A-CCD2-3265-4B2C-542A6CA5C0DB}"/>
              </a:ext>
            </a:extLst>
          </p:cNvPr>
          <p:cNvSpPr txBox="1">
            <a:spLocks/>
          </p:cNvSpPr>
          <p:nvPr/>
        </p:nvSpPr>
        <p:spPr>
          <a:xfrm>
            <a:off x="237378" y="562643"/>
            <a:ext cx="8000670" cy="29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  <a:defRPr sz="29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1800" dirty="0"/>
              <a:t>Sparsification-axis Consideration</a:t>
            </a:r>
            <a:endParaRPr lang="en-US" sz="1800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F563B3F-03C1-4FCA-2987-B0CCA9290749}"/>
              </a:ext>
            </a:extLst>
          </p:cNvPr>
          <p:cNvSpPr txBox="1">
            <a:spLocks/>
          </p:cNvSpPr>
          <p:nvPr/>
        </p:nvSpPr>
        <p:spPr>
          <a:xfrm>
            <a:off x="133488" y="802090"/>
            <a:ext cx="5250334" cy="2386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zh-CN" sz="1718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Orthogonal to the MX blocks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Columns of weight elements utilize distinct shared scales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An additional shuffling stage to group elements with the same scales together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Dynamic MAC unit linkage relies on N:M indices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Separate logic blocks for applying scales and accumulation</a:t>
            </a:r>
          </a:p>
          <a:p>
            <a:pPr marL="596890" lvl="1" indent="0">
              <a:buFont typeface="Arial"/>
              <a:buNone/>
            </a:pP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US" altLang="zh-CN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Difficult to scale for various N:M format and </a:t>
            </a:r>
            <a:br>
              <a:rPr lang="en-US" altLang="zh-CN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</a:br>
            <a:r>
              <a:rPr lang="en-US" altLang="zh-CN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    MX precisions</a:t>
            </a:r>
          </a:p>
        </p:txBody>
      </p:sp>
      <p:pic>
        <p:nvPicPr>
          <p:cNvPr id="9" name="图片 6" descr="表格&#10;&#10;AI 生成的内容可能不正确。">
            <a:extLst>
              <a:ext uri="{FF2B5EF4-FFF2-40B4-BE49-F238E27FC236}">
                <a16:creationId xmlns:a16="http://schemas.microsoft.com/office/drawing/2014/main" id="{4B17A510-B4CA-362D-AFF0-0B169A05F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413" y="994844"/>
            <a:ext cx="2889680" cy="1332341"/>
          </a:xfrm>
          <a:prstGeom prst="rect">
            <a:avLst/>
          </a:prstGeom>
        </p:spPr>
      </p:pic>
      <p:pic>
        <p:nvPicPr>
          <p:cNvPr id="10" name="图片 15" descr="图示&#10;&#10;AI 生成的内容可能不正确。">
            <a:extLst>
              <a:ext uri="{FF2B5EF4-FFF2-40B4-BE49-F238E27FC236}">
                <a16:creationId xmlns:a16="http://schemas.microsoft.com/office/drawing/2014/main" id="{F5C1F61F-91F5-F00D-F70A-3B47A94DA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225" y="2519940"/>
            <a:ext cx="1511823" cy="228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F18B8-9BC8-A9DF-5A26-09883F806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F9EF9-C7CE-0C96-4EF3-4DEFC2384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Joint Handling of Structured Sparsity and MX </a:t>
            </a:r>
            <a:endParaRPr lang="en-US" sz="2400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548E1-B3AC-1B5A-E3DC-FB4EEC695B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31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C9F60-2CEC-A417-90EA-2223AA3CA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488" y="3058788"/>
            <a:ext cx="5250333" cy="1717850"/>
          </a:xfrm>
        </p:spPr>
        <p:txBody>
          <a:bodyPr/>
          <a:lstStyle/>
          <a:p>
            <a:r>
              <a:rPr lang="en-US" altLang="zh-CN" sz="1718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Aligned to the MX blocks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Columns of weight elements share the same MX scales</a:t>
            </a:r>
          </a:p>
          <a:p>
            <a:pPr lvl="1"/>
            <a:r>
              <a:rPr lang="en-US" altLang="zh-CN" sz="14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An additional gathering stage for effective activation elements (Using VTL)</a:t>
            </a:r>
            <a:endParaRPr lang="en-US" altLang="zh-CN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  <a:p>
            <a:pPr lvl="1"/>
            <a:r>
              <a:rPr lang="en-US" altLang="zh-CN" sz="14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MXDOTP datapath remains unchanged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FFCDE3-8AC8-DD51-19D5-A4A038D42B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82995" y="1142510"/>
            <a:ext cx="2991098" cy="1150774"/>
          </a:xfrm>
          <a:prstGeom prst="rect">
            <a:avLst/>
          </a:prstGeom>
        </p:spPr>
      </p:pic>
      <p:pic>
        <p:nvPicPr>
          <p:cNvPr id="6" name="图片 5" descr="图示&#10;&#10;AI 生成的内容可能不正确。">
            <a:extLst>
              <a:ext uri="{FF2B5EF4-FFF2-40B4-BE49-F238E27FC236}">
                <a16:creationId xmlns:a16="http://schemas.microsoft.com/office/drawing/2014/main" id="{098BAD4D-4708-4F5C-E416-6B93C4B83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982" y="2571750"/>
            <a:ext cx="2209124" cy="213046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59F2A1B-546F-CA9F-F26F-0578A59CA84E}"/>
              </a:ext>
            </a:extLst>
          </p:cNvPr>
          <p:cNvSpPr txBox="1">
            <a:spLocks/>
          </p:cNvSpPr>
          <p:nvPr/>
        </p:nvSpPr>
        <p:spPr>
          <a:xfrm>
            <a:off x="237378" y="562643"/>
            <a:ext cx="8000670" cy="29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  <a:defRPr sz="29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1800" dirty="0"/>
              <a:t>Sparsification-axis Consideration</a:t>
            </a:r>
            <a:endParaRPr lang="en-US" sz="1800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A30AA6C-FD86-2F63-8364-C25522D5576A}"/>
              </a:ext>
            </a:extLst>
          </p:cNvPr>
          <p:cNvSpPr txBox="1">
            <a:spLocks/>
          </p:cNvSpPr>
          <p:nvPr/>
        </p:nvSpPr>
        <p:spPr>
          <a:xfrm>
            <a:off x="133488" y="802089"/>
            <a:ext cx="5250334" cy="2256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zh-CN" sz="1718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Orthogonal to the MX blocks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Columns of weight elements utilize distinct shared scales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An additional shuffling stage to group elements with the same scales together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Dynamic MAC unit linkage relies on N:M indices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Separate logic blocks for applying scales and accumulation</a:t>
            </a:r>
          </a:p>
          <a:p>
            <a:pPr marL="596890" lvl="1" indent="0">
              <a:buFont typeface="Arial"/>
              <a:buNone/>
            </a:pP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US" altLang="zh-CN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Difficult to scale for various N:M format and </a:t>
            </a:r>
            <a:br>
              <a:rPr lang="en-US" altLang="zh-CN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</a:br>
            <a:r>
              <a:rPr lang="en-US" altLang="zh-CN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    MX precisions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D7EDBD-F6BA-1C38-DD4C-B66DD5914BE6}"/>
              </a:ext>
            </a:extLst>
          </p:cNvPr>
          <p:cNvSpPr/>
          <p:nvPr/>
        </p:nvSpPr>
        <p:spPr>
          <a:xfrm>
            <a:off x="133488" y="941901"/>
            <a:ext cx="5250333" cy="217255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4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1EBA1-7FB0-C49E-B470-D431F7468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47683-A855-F94F-7BCA-3DE1F751B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Proposed Architecture </a:t>
            </a:r>
            <a:endParaRPr lang="en-US" sz="2400" b="1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E4170-F2D3-0A0A-F44E-C4D7E9CDBDC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 err="1"/>
              <a:t>QuantSparse</a:t>
            </a:r>
            <a:r>
              <a:rPr lang="en-US" dirty="0"/>
              <a:t> 3D - Bowen Wang, Paul Scheffler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559E53-0A4B-C575-0A10-91469753538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32</a:t>
            </a:fld>
            <a:endParaRPr lang="en-US"/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12DE9C07-247C-352A-2D2F-3520999B6530}"/>
              </a:ext>
            </a:extLst>
          </p:cNvPr>
          <p:cNvGrpSpPr/>
          <p:nvPr/>
        </p:nvGrpSpPr>
        <p:grpSpPr>
          <a:xfrm>
            <a:off x="5124446" y="1598530"/>
            <a:ext cx="3352803" cy="590805"/>
            <a:chOff x="5359396" y="1564541"/>
            <a:chExt cx="3352803" cy="590805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4EE487CB-9155-8E11-48E4-47C838F2F515}"/>
                </a:ext>
              </a:extLst>
            </p:cNvPr>
            <p:cNvSpPr/>
            <p:nvPr/>
          </p:nvSpPr>
          <p:spPr>
            <a:xfrm>
              <a:off x="5359401" y="1564542"/>
              <a:ext cx="3352798" cy="590804"/>
            </a:xfrm>
            <a:prstGeom prst="rect">
              <a:avLst/>
            </a:prstGeom>
            <a:solidFill>
              <a:srgbClr val="910569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11"/>
            </a:p>
          </p:txBody>
        </p:sp>
        <p:sp>
          <p:nvSpPr>
            <p:cNvPr id="141" name="内容占位符 2">
              <a:extLst>
                <a:ext uri="{FF2B5EF4-FFF2-40B4-BE49-F238E27FC236}">
                  <a16:creationId xmlns:a16="http://schemas.microsoft.com/office/drawing/2014/main" id="{E996B142-4A2C-2AC5-7514-6180B3AE4993}"/>
                </a:ext>
              </a:extLst>
            </p:cNvPr>
            <p:cNvSpPr txBox="1">
              <a:spLocks/>
            </p:cNvSpPr>
            <p:nvPr/>
          </p:nvSpPr>
          <p:spPr>
            <a:xfrm>
              <a:off x="5359396" y="1842994"/>
              <a:ext cx="3352800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270" dirty="0">
                  <a:solidFill>
                    <a:schemeClr val="accent5"/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Efficient scatter/gather unit</a:t>
              </a:r>
            </a:p>
          </p:txBody>
        </p:sp>
        <p:sp>
          <p:nvSpPr>
            <p:cNvPr id="142" name="内容占位符 2">
              <a:extLst>
                <a:ext uri="{FF2B5EF4-FFF2-40B4-BE49-F238E27FC236}">
                  <a16:creationId xmlns:a16="http://schemas.microsoft.com/office/drawing/2014/main" id="{D88F2F23-6999-6423-3EDE-9F7458EBC46D}"/>
                </a:ext>
              </a:extLst>
            </p:cNvPr>
            <p:cNvSpPr txBox="1">
              <a:spLocks/>
            </p:cNvSpPr>
            <p:nvPr/>
          </p:nvSpPr>
          <p:spPr>
            <a:xfrm>
              <a:off x="5359397" y="1564541"/>
              <a:ext cx="3352796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429" b="1" i="1" dirty="0">
                  <a:solidFill>
                    <a:srgbClr val="910569"/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Structured Sparsity in Cluster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6F0A9880-C48E-563E-667A-FBCE0AA18F3F}"/>
              </a:ext>
            </a:extLst>
          </p:cNvPr>
          <p:cNvGrpSpPr/>
          <p:nvPr/>
        </p:nvGrpSpPr>
        <p:grpSpPr>
          <a:xfrm>
            <a:off x="5124446" y="2347300"/>
            <a:ext cx="3352803" cy="590805"/>
            <a:chOff x="5359396" y="2414769"/>
            <a:chExt cx="3352803" cy="590805"/>
          </a:xfrm>
        </p:grpSpPr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A0A26E90-4750-930F-86F6-B5AAE4B3F3B5}"/>
                </a:ext>
              </a:extLst>
            </p:cNvPr>
            <p:cNvSpPr/>
            <p:nvPr/>
          </p:nvSpPr>
          <p:spPr>
            <a:xfrm>
              <a:off x="5359400" y="2414770"/>
              <a:ext cx="3352799" cy="590804"/>
            </a:xfrm>
            <a:prstGeom prst="rect">
              <a:avLst/>
            </a:prstGeom>
            <a:solidFill>
              <a:srgbClr val="F0DCE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11"/>
            </a:p>
          </p:txBody>
        </p:sp>
        <p:sp>
          <p:nvSpPr>
            <p:cNvPr id="146" name="内容占位符 2">
              <a:extLst>
                <a:ext uri="{FF2B5EF4-FFF2-40B4-BE49-F238E27FC236}">
                  <a16:creationId xmlns:a16="http://schemas.microsoft.com/office/drawing/2014/main" id="{083D7982-73DA-398C-1B25-502DD0D1663E}"/>
                </a:ext>
              </a:extLst>
            </p:cNvPr>
            <p:cNvSpPr txBox="1">
              <a:spLocks/>
            </p:cNvSpPr>
            <p:nvPr/>
          </p:nvSpPr>
          <p:spPr>
            <a:xfrm>
              <a:off x="5359398" y="2693222"/>
              <a:ext cx="3352798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270" dirty="0">
                  <a:solidFill>
                    <a:schemeClr val="accent5"/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Indirect streaming + scatter/gather unit</a:t>
              </a:r>
            </a:p>
          </p:txBody>
        </p:sp>
        <p:sp>
          <p:nvSpPr>
            <p:cNvPr id="147" name="内容占位符 2">
              <a:extLst>
                <a:ext uri="{FF2B5EF4-FFF2-40B4-BE49-F238E27FC236}">
                  <a16:creationId xmlns:a16="http://schemas.microsoft.com/office/drawing/2014/main" id="{16010CCB-95AD-17B1-4650-7B8E7440883D}"/>
                </a:ext>
              </a:extLst>
            </p:cNvPr>
            <p:cNvSpPr txBox="1">
              <a:spLocks/>
            </p:cNvSpPr>
            <p:nvPr/>
          </p:nvSpPr>
          <p:spPr>
            <a:xfrm>
              <a:off x="5359396" y="2414769"/>
              <a:ext cx="3352797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429" b="1" i="1" dirty="0">
                  <a:solidFill>
                    <a:schemeClr val="accent5"/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Unstructured Sparsity in Cluster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2E21CCDB-28AB-F5D0-7664-DC77B442DA41}"/>
              </a:ext>
            </a:extLst>
          </p:cNvPr>
          <p:cNvGrpSpPr/>
          <p:nvPr/>
        </p:nvGrpSpPr>
        <p:grpSpPr>
          <a:xfrm>
            <a:off x="5124444" y="3096071"/>
            <a:ext cx="3352805" cy="590805"/>
            <a:chOff x="5359394" y="3070464"/>
            <a:chExt cx="3352805" cy="590805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6367AC08-E387-E5A9-AF25-6979D37C1ECA}"/>
                </a:ext>
              </a:extLst>
            </p:cNvPr>
            <p:cNvSpPr/>
            <p:nvPr/>
          </p:nvSpPr>
          <p:spPr>
            <a:xfrm>
              <a:off x="5359400" y="3070465"/>
              <a:ext cx="3352799" cy="590804"/>
            </a:xfrm>
            <a:prstGeom prst="rect">
              <a:avLst/>
            </a:prstGeom>
            <a:solidFill>
              <a:schemeClr val="accent4">
                <a:lumMod val="75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11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55" name="内容占位符 2">
              <a:extLst>
                <a:ext uri="{FF2B5EF4-FFF2-40B4-BE49-F238E27FC236}">
                  <a16:creationId xmlns:a16="http://schemas.microsoft.com/office/drawing/2014/main" id="{4AB2F862-8C72-D953-C5A2-D03DA217AE72}"/>
                </a:ext>
              </a:extLst>
            </p:cNvPr>
            <p:cNvSpPr txBox="1">
              <a:spLocks/>
            </p:cNvSpPr>
            <p:nvPr/>
          </p:nvSpPr>
          <p:spPr>
            <a:xfrm>
              <a:off x="5359398" y="3348917"/>
              <a:ext cx="3352800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270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Gather from HBM endpoint</a:t>
              </a:r>
            </a:p>
          </p:txBody>
        </p:sp>
        <p:sp>
          <p:nvSpPr>
            <p:cNvPr id="156" name="内容占位符 2">
              <a:extLst>
                <a:ext uri="{FF2B5EF4-FFF2-40B4-BE49-F238E27FC236}">
                  <a16:creationId xmlns:a16="http://schemas.microsoft.com/office/drawing/2014/main" id="{8B323660-21C9-7216-5DC0-86F2C1B57FDA}"/>
                </a:ext>
              </a:extLst>
            </p:cNvPr>
            <p:cNvSpPr txBox="1">
              <a:spLocks/>
            </p:cNvSpPr>
            <p:nvPr/>
          </p:nvSpPr>
          <p:spPr>
            <a:xfrm>
              <a:off x="5359394" y="3070464"/>
              <a:ext cx="3352800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429" b="1" i="1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Unstructured Sparsity in NoC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C558E3D5-F55C-8766-4D3A-D717F22F0635}"/>
              </a:ext>
            </a:extLst>
          </p:cNvPr>
          <p:cNvGrpSpPr/>
          <p:nvPr/>
        </p:nvGrpSpPr>
        <p:grpSpPr>
          <a:xfrm>
            <a:off x="5124441" y="849759"/>
            <a:ext cx="3352802" cy="590805"/>
            <a:chOff x="5359396" y="442714"/>
            <a:chExt cx="3352802" cy="590805"/>
          </a:xfrm>
        </p:grpSpPr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44298633-AD7E-0BEC-39B9-CA479344795D}"/>
                </a:ext>
              </a:extLst>
            </p:cNvPr>
            <p:cNvSpPr/>
            <p:nvPr/>
          </p:nvSpPr>
          <p:spPr>
            <a:xfrm>
              <a:off x="5359400" y="442715"/>
              <a:ext cx="3352798" cy="590804"/>
            </a:xfrm>
            <a:prstGeom prst="rect">
              <a:avLst/>
            </a:prstGeom>
            <a:solidFill>
              <a:srgbClr val="910569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11"/>
            </a:p>
          </p:txBody>
        </p:sp>
        <p:sp>
          <p:nvSpPr>
            <p:cNvPr id="158" name="内容占位符 2">
              <a:extLst>
                <a:ext uri="{FF2B5EF4-FFF2-40B4-BE49-F238E27FC236}">
                  <a16:creationId xmlns:a16="http://schemas.microsoft.com/office/drawing/2014/main" id="{C30E0BAF-3D75-9051-1D7F-409A74543DB0}"/>
                </a:ext>
              </a:extLst>
            </p:cNvPr>
            <p:cNvSpPr txBox="1">
              <a:spLocks/>
            </p:cNvSpPr>
            <p:nvPr/>
          </p:nvSpPr>
          <p:spPr>
            <a:xfrm>
              <a:off x="5359396" y="721167"/>
              <a:ext cx="3352798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270" dirty="0">
                  <a:solidFill>
                    <a:schemeClr val="accent5"/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Customized MX-format in Vec. Engine </a:t>
              </a:r>
            </a:p>
          </p:txBody>
        </p:sp>
        <p:sp>
          <p:nvSpPr>
            <p:cNvPr id="159" name="内容占位符 2">
              <a:extLst>
                <a:ext uri="{FF2B5EF4-FFF2-40B4-BE49-F238E27FC236}">
                  <a16:creationId xmlns:a16="http://schemas.microsoft.com/office/drawing/2014/main" id="{02F9B27C-0EBC-6DBF-FC01-26557B4C3734}"/>
                </a:ext>
              </a:extLst>
            </p:cNvPr>
            <p:cNvSpPr txBox="1">
              <a:spLocks/>
            </p:cNvSpPr>
            <p:nvPr/>
          </p:nvSpPr>
          <p:spPr>
            <a:xfrm>
              <a:off x="5359396" y="442714"/>
              <a:ext cx="3352797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429" b="1" i="1" dirty="0">
                  <a:solidFill>
                    <a:srgbClr val="910569"/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Block Quantization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5F6CFC8-6143-F56D-1290-D5CACCC3D3D4}"/>
              </a:ext>
            </a:extLst>
          </p:cNvPr>
          <p:cNvGrpSpPr/>
          <p:nvPr/>
        </p:nvGrpSpPr>
        <p:grpSpPr>
          <a:xfrm>
            <a:off x="5124441" y="3844841"/>
            <a:ext cx="3352800" cy="590805"/>
            <a:chOff x="5359400" y="3726159"/>
            <a:chExt cx="3352800" cy="590805"/>
          </a:xfrm>
        </p:grpSpPr>
        <p:sp>
          <p:nvSpPr>
            <p:cNvPr id="3" name="矩形 153">
              <a:extLst>
                <a:ext uri="{FF2B5EF4-FFF2-40B4-BE49-F238E27FC236}">
                  <a16:creationId xmlns:a16="http://schemas.microsoft.com/office/drawing/2014/main" id="{5F0408F3-E0AE-94E4-1F75-D8F90C676A91}"/>
                </a:ext>
              </a:extLst>
            </p:cNvPr>
            <p:cNvSpPr/>
            <p:nvPr/>
          </p:nvSpPr>
          <p:spPr>
            <a:xfrm>
              <a:off x="5359400" y="3726160"/>
              <a:ext cx="3352800" cy="590804"/>
            </a:xfrm>
            <a:prstGeom prst="rect">
              <a:avLst/>
            </a:prstGeom>
            <a:solidFill>
              <a:schemeClr val="accent4">
                <a:lumMod val="75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11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30" name="内容占位符 2">
              <a:extLst>
                <a:ext uri="{FF2B5EF4-FFF2-40B4-BE49-F238E27FC236}">
                  <a16:creationId xmlns:a16="http://schemas.microsoft.com/office/drawing/2014/main" id="{BAE45992-D6A7-CB27-120C-1D3E4131BFBF}"/>
                </a:ext>
              </a:extLst>
            </p:cNvPr>
            <p:cNvSpPr txBox="1">
              <a:spLocks/>
            </p:cNvSpPr>
            <p:nvPr/>
          </p:nvSpPr>
          <p:spPr>
            <a:xfrm>
              <a:off x="5359400" y="4004612"/>
              <a:ext cx="3352800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270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Router with additional degrees of freedom </a:t>
              </a:r>
            </a:p>
          </p:txBody>
        </p:sp>
        <p:sp>
          <p:nvSpPr>
            <p:cNvPr id="131" name="内容占位符 2">
              <a:extLst>
                <a:ext uri="{FF2B5EF4-FFF2-40B4-BE49-F238E27FC236}">
                  <a16:creationId xmlns:a16="http://schemas.microsoft.com/office/drawing/2014/main" id="{C899649D-A633-2F9C-AB6A-A3B676F3FCA8}"/>
                </a:ext>
              </a:extLst>
            </p:cNvPr>
            <p:cNvSpPr txBox="1">
              <a:spLocks/>
            </p:cNvSpPr>
            <p:nvPr/>
          </p:nvSpPr>
          <p:spPr>
            <a:xfrm>
              <a:off x="5359400" y="3726159"/>
              <a:ext cx="3352798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429" b="1" i="1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3D Architectural Modeling</a:t>
              </a:r>
            </a:p>
          </p:txBody>
        </p:sp>
      </p:grpSp>
      <p:pic>
        <p:nvPicPr>
          <p:cNvPr id="133" name="Picture 132">
            <a:extLst>
              <a:ext uri="{FF2B5EF4-FFF2-40B4-BE49-F238E27FC236}">
                <a16:creationId xmlns:a16="http://schemas.microsoft.com/office/drawing/2014/main" id="{AE2EA77E-11AC-8D94-E250-93A09BABF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63" y="687661"/>
            <a:ext cx="4329615" cy="2857678"/>
          </a:xfrm>
          <a:prstGeom prst="rect">
            <a:avLst/>
          </a:prstGeom>
        </p:spPr>
      </p:pic>
      <p:pic>
        <p:nvPicPr>
          <p:cNvPr id="132" name="图片 119">
            <a:extLst>
              <a:ext uri="{FF2B5EF4-FFF2-40B4-BE49-F238E27FC236}">
                <a16:creationId xmlns:a16="http://schemas.microsoft.com/office/drawing/2014/main" id="{0146A7F1-DB51-B164-CFED-60759B3F08E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49458" y="3494282"/>
            <a:ext cx="2770093" cy="9863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319949-326C-965F-F6C9-4173F33F8022}"/>
              </a:ext>
            </a:extLst>
          </p:cNvPr>
          <p:cNvSpPr/>
          <p:nvPr/>
        </p:nvSpPr>
        <p:spPr>
          <a:xfrm>
            <a:off x="5065614" y="780688"/>
            <a:ext cx="3479575" cy="1493777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AF455F-9516-CE7E-0BB1-1F30012C7712}"/>
              </a:ext>
            </a:extLst>
          </p:cNvPr>
          <p:cNvSpPr/>
          <p:nvPr/>
        </p:nvSpPr>
        <p:spPr>
          <a:xfrm>
            <a:off x="5061051" y="2976765"/>
            <a:ext cx="3479575" cy="1543736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E6CF98-1A10-2414-2BDD-4887A5AFB7D9}"/>
              </a:ext>
            </a:extLst>
          </p:cNvPr>
          <p:cNvSpPr/>
          <p:nvPr/>
        </p:nvSpPr>
        <p:spPr>
          <a:xfrm>
            <a:off x="3847381" y="1433012"/>
            <a:ext cx="517585" cy="612523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38100">
              <a:srgbClr val="FFFF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147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77E5F-03C9-46D9-85B5-DB7CE07DF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C3BD5-9028-868C-6CD6-AE5DAFC5B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b="1" dirty="0"/>
              <a:t>Unstructured Sparsity in Cluster</a:t>
            </a:r>
            <a:r>
              <a:rPr lang="en-US" altLang="zh-CN" sz="2400" dirty="0"/>
              <a:t>: Target Applications </a:t>
            </a:r>
            <a:endParaRPr lang="en-US" sz="2400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39852-57F8-25FB-BFEF-D69B37C165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33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2315E-6548-F68A-44C9-A66885570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865" y="867028"/>
            <a:ext cx="5651940" cy="3825621"/>
          </a:xfrm>
        </p:spPr>
        <p:txBody>
          <a:bodyPr/>
          <a:lstStyle/>
          <a:p>
            <a:r>
              <a:rPr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Unstructured weight matrix pruning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sym typeface="Wingdings" pitchFamily="2" charset="2"/>
              </a:rPr>
              <a:t>Sparsity ratio </a:t>
            </a:r>
            <a:r>
              <a:rPr lang="en-US" altLang="zh-CN" sz="1400" b="1" dirty="0">
                <a:solidFill>
                  <a:schemeClr val="accent2"/>
                </a:solidFill>
                <a:sym typeface="Wingdings" pitchFamily="2" charset="2"/>
              </a:rPr>
              <a:t>~10%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sym typeface="Wingdings" pitchFamily="2" charset="2"/>
              </a:rPr>
              <a:t>Example methods: OWL</a:t>
            </a:r>
            <a:r>
              <a:rPr lang="en-US" altLang="zh-CN" sz="1400" baseline="30000" dirty="0">
                <a:solidFill>
                  <a:schemeClr val="tx1"/>
                </a:solidFill>
                <a:sym typeface="Wingdings" pitchFamily="2" charset="2"/>
              </a:rPr>
              <a:t>[1]</a:t>
            </a:r>
            <a:r>
              <a:rPr lang="en-US" altLang="zh-CN" sz="1400" dirty="0">
                <a:solidFill>
                  <a:schemeClr val="tx1"/>
                </a:solidFill>
                <a:sym typeface="Wingdings" pitchFamily="2" charset="2"/>
              </a:rPr>
              <a:t>, Optimal BERT Surgeon</a:t>
            </a:r>
            <a:r>
              <a:rPr lang="en-US" altLang="zh-CN" sz="1400" baseline="30000" dirty="0">
                <a:solidFill>
                  <a:schemeClr val="tx1"/>
                </a:solidFill>
                <a:sym typeface="Wingdings" pitchFamily="2" charset="2"/>
              </a:rPr>
              <a:t>[2]</a:t>
            </a:r>
          </a:p>
          <a:p>
            <a:r>
              <a:rPr lang="en-US" altLang="zh-CN" sz="1518" dirty="0">
                <a:solidFill>
                  <a:schemeClr val="tx1"/>
                </a:solidFill>
                <a:sym typeface="Wingdings" pitchFamily="2" charset="2"/>
              </a:rPr>
              <a:t>Weight matrix outlier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sym typeface="Wingdings" pitchFamily="2" charset="2"/>
              </a:rPr>
              <a:t>From extreme compression scenarios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sym typeface="Wingdings" pitchFamily="2" charset="2"/>
              </a:rPr>
              <a:t>Example methods: </a:t>
            </a:r>
            <a:r>
              <a:rPr lang="en-US" altLang="zh-CN" sz="1400" dirty="0" err="1">
                <a:solidFill>
                  <a:schemeClr val="tx1"/>
                </a:solidFill>
                <a:sym typeface="Wingdings" pitchFamily="2" charset="2"/>
              </a:rPr>
              <a:t>SpQR</a:t>
            </a:r>
            <a:r>
              <a:rPr lang="en-US" altLang="zh-CN" sz="1400" baseline="30000" dirty="0">
                <a:solidFill>
                  <a:schemeClr val="tx1"/>
                </a:solidFill>
                <a:sym typeface="Wingdings" pitchFamily="2" charset="2"/>
              </a:rPr>
              <a:t>[3]</a:t>
            </a:r>
            <a:r>
              <a:rPr lang="en-US" altLang="zh-CN" sz="1400" dirty="0">
                <a:solidFill>
                  <a:schemeClr val="tx1"/>
                </a:solidFill>
                <a:sym typeface="Wingdings" pitchFamily="2" charset="2"/>
              </a:rPr>
              <a:t>, </a:t>
            </a:r>
            <a:r>
              <a:rPr lang="en-US" altLang="zh-CN" sz="1400" dirty="0" err="1">
                <a:solidFill>
                  <a:schemeClr val="tx1"/>
                </a:solidFill>
                <a:sym typeface="Wingdings" pitchFamily="2" charset="2"/>
              </a:rPr>
              <a:t>SqueezeLLM</a:t>
            </a:r>
            <a:r>
              <a:rPr lang="en-US" altLang="zh-CN" sz="1400" baseline="30000" dirty="0">
                <a:solidFill>
                  <a:schemeClr val="tx1"/>
                </a:solidFill>
                <a:sym typeface="Wingdings" pitchFamily="2" charset="2"/>
              </a:rPr>
              <a:t>[4]</a:t>
            </a:r>
            <a:r>
              <a:rPr lang="en-US" altLang="zh-CN" sz="1400" dirty="0">
                <a:solidFill>
                  <a:schemeClr val="tx1"/>
                </a:solidFill>
                <a:sym typeface="Wingdings" pitchFamily="2" charset="2"/>
              </a:rPr>
              <a:t>, GPT3.int8()</a:t>
            </a:r>
            <a:r>
              <a:rPr lang="en-US" altLang="zh-CN" sz="1400" baseline="30000" dirty="0">
                <a:solidFill>
                  <a:schemeClr val="tx1"/>
                </a:solidFill>
                <a:sym typeface="Wingdings" pitchFamily="2" charset="2"/>
              </a:rPr>
              <a:t>[5]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sym typeface="Wingdings" pitchFamily="2" charset="2"/>
              </a:rPr>
              <a:t>Sparsity ratio </a:t>
            </a:r>
            <a:r>
              <a:rPr lang="en-US" altLang="zh-CN" sz="1400" b="1" dirty="0">
                <a:solidFill>
                  <a:schemeClr val="accent2"/>
                </a:solidFill>
                <a:sym typeface="Wingdings" pitchFamily="2" charset="2"/>
              </a:rPr>
              <a:t>0.01-1%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EBF5801-6DE2-EC54-1ED5-4453259C3D17}"/>
              </a:ext>
            </a:extLst>
          </p:cNvPr>
          <p:cNvSpPr txBox="1"/>
          <p:nvPr/>
        </p:nvSpPr>
        <p:spPr>
          <a:xfrm>
            <a:off x="5186050" y="49257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434449-6F6F-C9C1-615E-7F692E0200DA}"/>
              </a:ext>
            </a:extLst>
          </p:cNvPr>
          <p:cNvSpPr txBox="1"/>
          <p:nvPr/>
        </p:nvSpPr>
        <p:spPr>
          <a:xfrm>
            <a:off x="237378" y="4276472"/>
            <a:ext cx="57431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[1] Yin, Lu, et al. "Outlier weighed </a:t>
            </a:r>
            <a:r>
              <a:rPr lang="en-US" sz="600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layerwise</a:t>
            </a:r>
            <a:r>
              <a:rPr lang="en-US" sz="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sparsity (owl): A missing secret sauce for pruning </a:t>
            </a:r>
            <a:r>
              <a:rPr lang="en-US" sz="600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llms</a:t>
            </a:r>
            <a:r>
              <a:rPr lang="en-US" sz="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high sparsity." </a:t>
            </a:r>
            <a:r>
              <a:rPr lang="en-US" sz="600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US" sz="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preprint arXiv:2310.05175 (2023).</a:t>
            </a:r>
          </a:p>
          <a:p>
            <a:r>
              <a:rPr lang="en-US" sz="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[2] Kurtic, Eldar, et al. "The optimal </a:t>
            </a:r>
            <a:r>
              <a:rPr lang="en-US" sz="600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bert</a:t>
            </a:r>
            <a:r>
              <a:rPr lang="en-US" sz="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surgeon: Scalable and accurate second-order pruning for large language models." </a:t>
            </a:r>
            <a:r>
              <a:rPr lang="en-US" sz="600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US" sz="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preprint arXiv:2203.07259 (2022).</a:t>
            </a:r>
          </a:p>
          <a:p>
            <a:r>
              <a:rPr lang="en-US" sz="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[3] Dettmers, Tim, et al. "</a:t>
            </a:r>
            <a:r>
              <a:rPr lang="en-US" sz="600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Spqr</a:t>
            </a:r>
            <a:r>
              <a:rPr lang="en-US" sz="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A sparse-quantized representation for near-lossless </a:t>
            </a:r>
            <a:r>
              <a:rPr lang="en-US" sz="600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llm</a:t>
            </a:r>
            <a:r>
              <a:rPr lang="en-US" sz="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weight compression." </a:t>
            </a:r>
            <a:r>
              <a:rPr lang="en-US" sz="600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US" sz="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preprint arXiv:2306.03078 (2023).</a:t>
            </a:r>
          </a:p>
          <a:p>
            <a:r>
              <a:rPr lang="en-US" sz="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[4] Kim, </a:t>
            </a:r>
            <a:r>
              <a:rPr lang="en-US" sz="600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Sehoon</a:t>
            </a:r>
            <a:r>
              <a:rPr lang="en-US" sz="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et al. "</a:t>
            </a:r>
            <a:r>
              <a:rPr lang="en-US" sz="600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Squeezellm</a:t>
            </a:r>
            <a:r>
              <a:rPr lang="en-US" sz="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Dense-and-sparse quantization." </a:t>
            </a:r>
            <a:r>
              <a:rPr lang="en-US" sz="600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US" sz="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preprint arXiv:2306.07629 (2023).</a:t>
            </a:r>
          </a:p>
          <a:p>
            <a:r>
              <a:rPr lang="en-US" sz="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[5] Dettmers, Tim, et al. "Gpt3. int8 (): 8-bit matrix multiplication for transformers at scale." Advances in neural information processing systems 35 (2022): 30318-30332.</a:t>
            </a:r>
          </a:p>
        </p:txBody>
      </p:sp>
    </p:spTree>
    <p:extLst>
      <p:ext uri="{BB962C8B-B14F-4D97-AF65-F5344CB8AC3E}">
        <p14:creationId xmlns:p14="http://schemas.microsoft.com/office/powerpoint/2010/main" val="153531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>
          <a:extLst>
            <a:ext uri="{FF2B5EF4-FFF2-40B4-BE49-F238E27FC236}">
              <a16:creationId xmlns:a16="http://schemas.microsoft.com/office/drawing/2014/main" id="{CEE000F1-59A8-0851-7754-EAA8E8348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>
            <a:extLst>
              <a:ext uri="{FF2B5EF4-FFF2-40B4-BE49-F238E27FC236}">
                <a16:creationId xmlns:a16="http://schemas.microsoft.com/office/drawing/2014/main" id="{98A0AD5B-5895-7ABF-6D45-BE4D5DC96E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7445" y="135282"/>
            <a:ext cx="8000577" cy="4928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r>
              <a:rPr lang="en" sz="2400" b="1" dirty="0" err="1"/>
              <a:t>Occamy</a:t>
            </a:r>
            <a:r>
              <a:rPr lang="en" sz="2400" dirty="0"/>
              <a:t>: </a:t>
            </a:r>
            <a:r>
              <a:rPr lang="en" sz="2400" i="1" dirty="0"/>
              <a:t>Unstructured Sparsity handling with SUs</a:t>
            </a:r>
            <a:endParaRPr sz="2400" i="1" dirty="0"/>
          </a:p>
        </p:txBody>
      </p:sp>
      <p:sp>
        <p:nvSpPr>
          <p:cNvPr id="229" name="Google Shape;229;p37">
            <a:extLst>
              <a:ext uri="{FF2B5EF4-FFF2-40B4-BE49-F238E27FC236}">
                <a16:creationId xmlns:a16="http://schemas.microsoft.com/office/drawing/2014/main" id="{7232F304-A5E0-4138-BC07-447DAF192F41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2782727" y="4871753"/>
            <a:ext cx="5429017" cy="2285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72574" tIns="36274" rIns="72574" bIns="36274" rtlCol="0" anchor="b" anchorCtr="0">
            <a:noAutofit/>
          </a:bodyPr>
          <a:lstStyle/>
          <a:p>
            <a:r>
              <a:rPr lang="en"/>
              <a:t>QuantSparse 3D - Bowen Wang, Paul Scheffler</a:t>
            </a:r>
            <a:endParaRPr/>
          </a:p>
        </p:txBody>
      </p:sp>
      <p:sp>
        <p:nvSpPr>
          <p:cNvPr id="230" name="Google Shape;230;p37">
            <a:extLst>
              <a:ext uri="{FF2B5EF4-FFF2-40B4-BE49-F238E27FC236}">
                <a16:creationId xmlns:a16="http://schemas.microsoft.com/office/drawing/2014/main" id="{E10FBCEE-A354-DD46-E3B3-790335E0EDF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59728" y="4871142"/>
            <a:ext cx="428693" cy="2285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72574" tIns="36274" rIns="72574" bIns="36274" rtlCol="0" anchor="b" anchorCtr="0">
            <a:noAutofit/>
          </a:bodyPr>
          <a:lstStyle/>
          <a:p>
            <a:fld id="{00000000-1234-1234-1234-123412341234}" type="slidenum">
              <a:rPr lang="en"/>
              <a:pPr/>
              <a:t>34</a:t>
            </a:fld>
            <a:endParaRPr/>
          </a:p>
        </p:txBody>
      </p:sp>
      <p:sp>
        <p:nvSpPr>
          <p:cNvPr id="231" name="Google Shape;231;p37">
            <a:extLst>
              <a:ext uri="{FF2B5EF4-FFF2-40B4-BE49-F238E27FC236}">
                <a16:creationId xmlns:a16="http://schemas.microsoft.com/office/drawing/2014/main" id="{0FFB89AA-4F66-3C62-FB39-388C4AD5D3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393" y="855404"/>
            <a:ext cx="5019024" cy="40157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37149" rIns="0" bIns="36274" rtlCol="0" anchor="t" anchorCtr="0">
            <a:noAutofit/>
          </a:bodyPr>
          <a:lstStyle/>
          <a:p>
            <a:pPr marL="371468" indent="-279395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Streaming units(SU) maximize FPU utilization</a:t>
            </a:r>
          </a:p>
          <a:p>
            <a:pPr marL="828661" lvl="1" indent="-279395">
              <a:lnSpc>
                <a:spcPct val="120000"/>
              </a:lnSpc>
              <a:spcBef>
                <a:spcPts val="0"/>
              </a:spcBef>
              <a:buSzPts val="1700"/>
            </a:pPr>
            <a:r>
              <a:rPr lang="en-US" dirty="0"/>
              <a:t>Eliminating the control overheads of streaming SPM accesses</a:t>
            </a:r>
          </a:p>
          <a:p>
            <a:pPr marL="828661" lvl="1" indent="-279395">
              <a:lnSpc>
                <a:spcPct val="120000"/>
              </a:lnSpc>
              <a:spcBef>
                <a:spcPts val="0"/>
              </a:spcBef>
              <a:buSzPts val="1700"/>
            </a:pPr>
            <a:r>
              <a:rPr lang="en-US" dirty="0"/>
              <a:t>Map streams of SPM accesses directly to FP registers, support:</a:t>
            </a:r>
          </a:p>
          <a:p>
            <a:pPr marL="1285853" lvl="2" indent="-279395">
              <a:lnSpc>
                <a:spcPct val="120000"/>
              </a:lnSpc>
              <a:spcBef>
                <a:spcPts val="0"/>
              </a:spcBef>
              <a:buSzPts val="1700"/>
            </a:pPr>
            <a:r>
              <a:rPr lang="en-US" dirty="0"/>
              <a:t>4-D </a:t>
            </a:r>
            <a:r>
              <a:rPr lang="en-US" dirty="0" err="1"/>
              <a:t>strided</a:t>
            </a:r>
            <a:r>
              <a:rPr lang="en-US" dirty="0"/>
              <a:t> accesses</a:t>
            </a:r>
          </a:p>
          <a:p>
            <a:pPr marL="1285853" lvl="2" indent="-279395">
              <a:lnSpc>
                <a:spcPct val="120000"/>
              </a:lnSpc>
              <a:spcBef>
                <a:spcPts val="0"/>
              </a:spcBef>
              <a:buSzPts val="1700"/>
            </a:pPr>
            <a:r>
              <a:rPr lang="en-US" b="1" dirty="0"/>
              <a:t>Indirect streams </a:t>
            </a:r>
            <a:r>
              <a:rPr lang="en-US" dirty="0"/>
              <a:t>with 8-, 16-, or 32-bit indices</a:t>
            </a:r>
          </a:p>
          <a:p>
            <a:pPr marL="1285853" lvl="2" indent="-279395">
              <a:lnSpc>
                <a:spcPct val="120000"/>
              </a:lnSpc>
              <a:spcBef>
                <a:spcPts val="0"/>
              </a:spcBef>
              <a:buSzPts val="1700"/>
            </a:pPr>
            <a:r>
              <a:rPr lang="en-US" b="1" dirty="0"/>
              <a:t>Indices comparison </a:t>
            </a:r>
            <a:r>
              <a:rPr lang="en-US" dirty="0"/>
              <a:t>for tensor intersection/union</a:t>
            </a:r>
          </a:p>
          <a:p>
            <a:pPr marL="371468" indent="-279395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SUs enable a sustained core-SPM bandwidth</a:t>
            </a:r>
          </a:p>
          <a:p>
            <a:pPr marL="828661" lvl="1" indent="-279395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FPU utilization is no longer bound by control overheads </a:t>
            </a:r>
            <a:r>
              <a:rPr lang="en-US" dirty="0">
                <a:sym typeface="Wingdings" pitchFamily="2" charset="2"/>
              </a:rPr>
              <a:t> bound by </a:t>
            </a:r>
            <a:r>
              <a:rPr lang="en-US" dirty="0"/>
              <a:t>SPM’s throughput</a:t>
            </a:r>
            <a:endParaRPr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dirty="0"/>
          </a:p>
          <a:p>
            <a:pPr indent="0">
              <a:lnSpc>
                <a:spcPct val="120000"/>
              </a:lnSpc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DBF91B-8F22-C413-8D65-65C3D0D580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7569"/>
          <a:stretch/>
        </p:blipFill>
        <p:spPr>
          <a:xfrm>
            <a:off x="5497235" y="787888"/>
            <a:ext cx="3126832" cy="239303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C52DA0B-66BB-F062-D426-83C02FFCD5F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66340"/>
          <a:stretch/>
        </p:blipFill>
        <p:spPr>
          <a:xfrm>
            <a:off x="5497235" y="3340640"/>
            <a:ext cx="3145887" cy="1298074"/>
          </a:xfrm>
          <a:prstGeom prst="rect">
            <a:avLst/>
          </a:prstGeom>
        </p:spPr>
      </p:pic>
      <p:sp>
        <p:nvSpPr>
          <p:cNvPr id="8" name="任意形状 7">
            <a:extLst>
              <a:ext uri="{FF2B5EF4-FFF2-40B4-BE49-F238E27FC236}">
                <a16:creationId xmlns:a16="http://schemas.microsoft.com/office/drawing/2014/main" id="{A9684B64-E258-D561-7995-39504685972B}"/>
              </a:ext>
            </a:extLst>
          </p:cNvPr>
          <p:cNvSpPr/>
          <p:nvPr/>
        </p:nvSpPr>
        <p:spPr>
          <a:xfrm>
            <a:off x="5551401" y="2517087"/>
            <a:ext cx="3034354" cy="926520"/>
          </a:xfrm>
          <a:custGeom>
            <a:avLst/>
            <a:gdLst>
              <a:gd name="connsiteX0" fmla="*/ 97277 w 3822970"/>
              <a:gd name="connsiteY0" fmla="*/ 19455 h 1167319"/>
              <a:gd name="connsiteX1" fmla="*/ 749030 w 3822970"/>
              <a:gd name="connsiteY1" fmla="*/ 0 h 1167319"/>
              <a:gd name="connsiteX2" fmla="*/ 3822970 w 3822970"/>
              <a:gd name="connsiteY2" fmla="*/ 1157592 h 1167319"/>
              <a:gd name="connsiteX3" fmla="*/ 0 w 3822970"/>
              <a:gd name="connsiteY3" fmla="*/ 1167319 h 1167319"/>
              <a:gd name="connsiteX4" fmla="*/ 97277 w 3822970"/>
              <a:gd name="connsiteY4" fmla="*/ 19455 h 1167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2970" h="1167319">
                <a:moveTo>
                  <a:pt x="97277" y="19455"/>
                </a:moveTo>
                <a:lnTo>
                  <a:pt x="749030" y="0"/>
                </a:lnTo>
                <a:lnTo>
                  <a:pt x="3822970" y="1157592"/>
                </a:lnTo>
                <a:lnTo>
                  <a:pt x="0" y="1167319"/>
                </a:lnTo>
                <a:lnTo>
                  <a:pt x="97277" y="19455"/>
                </a:lnTo>
                <a:close/>
              </a:path>
            </a:pathLst>
          </a:custGeom>
          <a:solidFill>
            <a:srgbClr val="F3D0D7">
              <a:alpha val="4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11" b="1" dirty="0">
              <a:solidFill>
                <a:schemeClr val="bg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D1FE21-1CC2-48DE-3985-276E0735D760}"/>
              </a:ext>
            </a:extLst>
          </p:cNvPr>
          <p:cNvSpPr txBox="1">
            <a:spLocks/>
          </p:cNvSpPr>
          <p:nvPr/>
        </p:nvSpPr>
        <p:spPr>
          <a:xfrm>
            <a:off x="237378" y="562643"/>
            <a:ext cx="8000670" cy="29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  <a:defRPr sz="29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1800" dirty="0"/>
              <a:t>In Scalar Cores</a:t>
            </a:r>
            <a:endParaRPr lang="en-US" sz="1800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60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F65CD-186E-D30D-0D6E-9066B00EE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59026-76A9-296D-3A3E-5879E628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b="1" dirty="0"/>
              <a:t>Handle Unstructured Sparsity </a:t>
            </a:r>
            <a:r>
              <a:rPr lang="en-US" altLang="zh-CN" sz="2400" dirty="0"/>
              <a:t>in Vector Processor</a:t>
            </a:r>
            <a:endParaRPr lang="en-US" sz="2400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A8C01-D35E-B780-1ED7-B98D11EE03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35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8F1D73-4C5B-1B75-DA76-DFED0A365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865" y="867028"/>
            <a:ext cx="4844535" cy="3825621"/>
          </a:xfrm>
        </p:spPr>
        <p:txBody>
          <a:bodyPr/>
          <a:lstStyle/>
          <a:p>
            <a:r>
              <a:rPr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ELLPACK format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sym typeface="Wingdings" pitchFamily="2" charset="2"/>
              </a:rPr>
              <a:t>Compresses an N×P matrix into two K×P matrices for </a:t>
            </a:r>
            <a:r>
              <a:rPr lang="en-US" altLang="zh-CN" sz="1400" b="1" i="1" dirty="0">
                <a:solidFill>
                  <a:schemeClr val="tx1"/>
                </a:solidFill>
                <a:sym typeface="Wingdings" pitchFamily="2" charset="2"/>
              </a:rPr>
              <a:t>effective values </a:t>
            </a:r>
            <a:r>
              <a:rPr lang="en-US" altLang="zh-CN" sz="1400" dirty="0">
                <a:solidFill>
                  <a:schemeClr val="tx1"/>
                </a:solidFill>
                <a:sym typeface="Wingdings" pitchFamily="2" charset="2"/>
              </a:rPr>
              <a:t>and </a:t>
            </a:r>
            <a:r>
              <a:rPr lang="en-US" altLang="zh-CN" sz="1400" b="1" i="1" dirty="0">
                <a:solidFill>
                  <a:schemeClr val="tx1"/>
                </a:solidFill>
                <a:sym typeface="Wingdings" pitchFamily="2" charset="2"/>
              </a:rPr>
              <a:t>row indices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sym typeface="Wingdings" pitchFamily="2" charset="2"/>
              </a:rPr>
              <a:t>K is the </a:t>
            </a:r>
            <a:r>
              <a:rPr lang="en-US" altLang="zh-CN" sz="1400" b="1" dirty="0">
                <a:solidFill>
                  <a:schemeClr val="tx1"/>
                </a:solidFill>
                <a:sym typeface="Wingdings" pitchFamily="2" charset="2"/>
              </a:rPr>
              <a:t>maximum</a:t>
            </a:r>
            <a:r>
              <a:rPr lang="en-US" altLang="zh-CN" sz="1400" dirty="0">
                <a:solidFill>
                  <a:schemeClr val="tx1"/>
                </a:solidFill>
                <a:sym typeface="Wingdings" pitchFamily="2" charset="2"/>
              </a:rPr>
              <a:t> number of non-zero elements per column. 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sym typeface="Wingdings" pitchFamily="2" charset="2"/>
              </a:rPr>
              <a:t>Well-suited for vector-level processing, </a:t>
            </a:r>
            <a:r>
              <a:rPr lang="en-US" altLang="zh-CN" sz="1400" i="1" dirty="0">
                <a:solidFill>
                  <a:schemeClr val="accent2"/>
                </a:solidFill>
                <a:sym typeface="Wingdings" pitchFamily="2" charset="2"/>
              </a:rPr>
              <a:t>provided that the number of non-zeros per matrix column does not vary signiﬁcantly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A532DA5-E533-7168-5401-EC2B933F5849}"/>
              </a:ext>
            </a:extLst>
          </p:cNvPr>
          <p:cNvSpPr txBox="1"/>
          <p:nvPr/>
        </p:nvSpPr>
        <p:spPr>
          <a:xfrm>
            <a:off x="5186050" y="49257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6" name="Picture 5" descr="A diagram of a graph&#10;&#10;AI-generated content may be incorrect.">
            <a:extLst>
              <a:ext uri="{FF2B5EF4-FFF2-40B4-BE49-F238E27FC236}">
                <a16:creationId xmlns:a16="http://schemas.microsoft.com/office/drawing/2014/main" id="{54E863DB-B165-D93D-F52C-C9B89F6FF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220" y="994410"/>
            <a:ext cx="3257550" cy="1954530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8A6A1ADF-9D44-8296-8E8E-93F6AD190FE0}"/>
              </a:ext>
            </a:extLst>
          </p:cNvPr>
          <p:cNvSpPr/>
          <p:nvPr/>
        </p:nvSpPr>
        <p:spPr>
          <a:xfrm rot="10800000">
            <a:off x="6281530" y="2297927"/>
            <a:ext cx="341907" cy="866692"/>
          </a:xfrm>
          <a:prstGeom prst="downArrow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049DE5-42AB-E609-FE2C-A5374F21EE44}"/>
              </a:ext>
            </a:extLst>
          </p:cNvPr>
          <p:cNvSpPr txBox="1"/>
          <p:nvPr/>
        </p:nvSpPr>
        <p:spPr>
          <a:xfrm>
            <a:off x="5570220" y="3164619"/>
            <a:ext cx="1849398" cy="3296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 defTabSz="720000"/>
            <a:r>
              <a:rPr lang="en-US" sz="1600" b="1" i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Compress direction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C734F-40E8-19FC-1427-62894856A293}"/>
              </a:ext>
            </a:extLst>
          </p:cNvPr>
          <p:cNvSpPr txBox="1">
            <a:spLocks/>
          </p:cNvSpPr>
          <p:nvPr/>
        </p:nvSpPr>
        <p:spPr>
          <a:xfrm>
            <a:off x="237378" y="562643"/>
            <a:ext cx="8000670" cy="29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  <a:defRPr sz="29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1800" dirty="0"/>
              <a:t>ELLPACK Format</a:t>
            </a:r>
            <a:endParaRPr lang="en-US" sz="1800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43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162B2-AE7C-7312-9218-D69491935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EEBA1-ACA3-140F-DE3E-80594A1C6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b="1" dirty="0"/>
              <a:t>Handle Unstructured Sparsity </a:t>
            </a:r>
            <a:r>
              <a:rPr lang="en-US" altLang="zh-CN" sz="2400" dirty="0"/>
              <a:t>in Vector Processor</a:t>
            </a:r>
            <a:endParaRPr lang="en-US" sz="2400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BBDEA-9DA5-CA83-7688-0E9ABDBC55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36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B962D7-115A-8B5D-FA97-0C6817E81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865" y="850045"/>
            <a:ext cx="5280529" cy="1764088"/>
          </a:xfrm>
        </p:spPr>
        <p:txBody>
          <a:bodyPr/>
          <a:lstStyle/>
          <a:p>
            <a:r>
              <a:rPr lang="en-US" altLang="zh-CN" sz="1600" dirty="0" err="1">
                <a:solidFill>
                  <a:schemeClr val="tx1"/>
                </a:solidFill>
                <a:sym typeface="Wingdings" pitchFamily="2" charset="2"/>
              </a:rPr>
              <a:t>SpMV</a:t>
            </a:r>
            <a:r>
              <a:rPr lang="en-US" altLang="zh-CN" sz="1600" dirty="0">
                <a:solidFill>
                  <a:schemeClr val="tx1"/>
                </a:solidFill>
                <a:sym typeface="Wingdings" pitchFamily="2" charset="2"/>
              </a:rPr>
              <a:t> with ELLPACK format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sym typeface="Wingdings" pitchFamily="2" charset="2"/>
              </a:rPr>
              <a:t>Each output element results from the </a:t>
            </a:r>
            <a:r>
              <a:rPr lang="en-US" altLang="zh-CN" sz="1400" b="1" dirty="0">
                <a:solidFill>
                  <a:schemeClr val="tx1"/>
                </a:solidFill>
                <a:sym typeface="Wingdings" pitchFamily="2" charset="2"/>
              </a:rPr>
              <a:t>reduction</a:t>
            </a:r>
            <a:r>
              <a:rPr lang="en-US" altLang="zh-CN" sz="1400" dirty="0">
                <a:solidFill>
                  <a:schemeClr val="tx1"/>
                </a:solidFill>
                <a:sym typeface="Wingdings" pitchFamily="2" charset="2"/>
              </a:rPr>
              <a:t> between the activation vector and a column of the weight matrix.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sym typeface="Wingdings" pitchFamily="2" charset="2"/>
              </a:rPr>
              <a:t>Two dataflows are available; </a:t>
            </a:r>
            <a:r>
              <a:rPr lang="en-US" altLang="zh-CN" sz="1400" b="1" dirty="0">
                <a:solidFill>
                  <a:schemeClr val="accent3"/>
                </a:solidFill>
                <a:sym typeface="Wingdings" pitchFamily="2" charset="2"/>
              </a:rPr>
              <a:t>Gustavson’s</a:t>
            </a:r>
            <a:r>
              <a:rPr lang="en-US" altLang="zh-CN" sz="1400" dirty="0">
                <a:solidFill>
                  <a:schemeClr val="tx1"/>
                </a:solidFill>
                <a:sym typeface="Wingdings" pitchFamily="2" charset="2"/>
              </a:rPr>
              <a:t> dataflow is preferred</a:t>
            </a:r>
          </a:p>
          <a:p>
            <a:pPr lvl="1"/>
            <a:r>
              <a:rPr lang="en-US" altLang="zh-CN" sz="1400" dirty="0">
                <a:solidFill>
                  <a:schemeClr val="accent2"/>
                </a:solidFill>
                <a:sym typeface="Wingdings" pitchFamily="2" charset="2"/>
              </a:rPr>
              <a:t>Row indices are used for RVV index-load operation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F91F6A7-7951-D0D8-F1A1-A3584331444A}"/>
              </a:ext>
            </a:extLst>
          </p:cNvPr>
          <p:cNvSpPr txBox="1"/>
          <p:nvPr/>
        </p:nvSpPr>
        <p:spPr>
          <a:xfrm>
            <a:off x="5186050" y="49257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93C1B3-9A64-6118-0588-EED47878E8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14394" y="867028"/>
            <a:ext cx="3429379" cy="122477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diagram of a graph&#10;&#10;AI-generated content may be incorrect.">
            <a:extLst>
              <a:ext uri="{FF2B5EF4-FFF2-40B4-BE49-F238E27FC236}">
                <a16:creationId xmlns:a16="http://schemas.microsoft.com/office/drawing/2014/main" id="{75E6E344-DF15-BDC1-3E82-540471C25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394" y="2340512"/>
            <a:ext cx="3429379" cy="16330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diagram of a algorithm&#10;&#10;AI-generated content may be incorrect.">
            <a:extLst>
              <a:ext uri="{FF2B5EF4-FFF2-40B4-BE49-F238E27FC236}">
                <a16:creationId xmlns:a16="http://schemas.microsoft.com/office/drawing/2014/main" id="{43F341BF-9847-9B7C-1086-3D42BD42D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574" y="4020991"/>
            <a:ext cx="1887865" cy="1078780"/>
          </a:xfrm>
          <a:prstGeom prst="rect">
            <a:avLst/>
          </a:prstGeom>
        </p:spPr>
      </p:pic>
      <p:pic>
        <p:nvPicPr>
          <p:cNvPr id="13" name="Picture 1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884FBC2-59EB-BC2D-FC0A-2BFC3C4CA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561" y="2614132"/>
            <a:ext cx="2740901" cy="207851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496C112-7CBF-13C7-8226-F6E36BF9C06F}"/>
              </a:ext>
            </a:extLst>
          </p:cNvPr>
          <p:cNvSpPr txBox="1">
            <a:spLocks/>
          </p:cNvSpPr>
          <p:nvPr/>
        </p:nvSpPr>
        <p:spPr>
          <a:xfrm>
            <a:off x="237378" y="562643"/>
            <a:ext cx="8000670" cy="29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  <a:defRPr sz="29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1800" dirty="0"/>
              <a:t>Kernel Implementation with ELLPACK Format</a:t>
            </a:r>
            <a:endParaRPr lang="en-US" sz="1800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18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BA3E0-B984-F585-FBCA-C793684E9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386C7-A6D9-35DF-F58E-A4E2AADD7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b="1" dirty="0"/>
              <a:t>Case Study: </a:t>
            </a:r>
            <a:r>
              <a:rPr lang="en-US" altLang="zh-CN" sz="2400" dirty="0"/>
              <a:t>Outliers from </a:t>
            </a:r>
            <a:r>
              <a:rPr lang="en-US" altLang="zh-CN" sz="2400" dirty="0" err="1"/>
              <a:t>SpQR</a:t>
            </a:r>
            <a:r>
              <a:rPr lang="en-US" altLang="zh-CN" sz="2400" baseline="30000" dirty="0"/>
              <a:t>[3]</a:t>
            </a:r>
            <a:r>
              <a:rPr lang="en-US" altLang="zh-CN" sz="2400" dirty="0"/>
              <a:t> Method</a:t>
            </a:r>
            <a:endParaRPr lang="en-US" sz="2400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70032-0462-88DD-E5BB-42539AF614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37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6A1FF-6B2B-F5E2-836B-47A96D4C5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865" y="867028"/>
            <a:ext cx="4844535" cy="3825621"/>
          </a:xfrm>
        </p:spPr>
        <p:txBody>
          <a:bodyPr/>
          <a:lstStyle/>
          <a:p>
            <a:r>
              <a:rPr lang="en-US" altLang="zh-CN" sz="1600" dirty="0">
                <a:solidFill>
                  <a:schemeClr val="tx1"/>
                </a:solidFill>
                <a:sym typeface="Wingdings" pitchFamily="2" charset="2"/>
              </a:rPr>
              <a:t>Reproduced on the Llama-2-7B model 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sym typeface="Wingdings" pitchFamily="2" charset="2"/>
              </a:rPr>
              <a:t>Performed a per-layer analysis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sym typeface="Wingdings" pitchFamily="2" charset="2"/>
              </a:rPr>
              <a:t>Evident outlier patterns:</a:t>
            </a:r>
          </a:p>
          <a:p>
            <a:pPr lvl="2"/>
            <a:r>
              <a:rPr lang="en-US" altLang="zh-CN" b="1" dirty="0">
                <a:solidFill>
                  <a:schemeClr val="accent4"/>
                </a:solidFill>
                <a:sym typeface="Wingdings" pitchFamily="2" charset="2"/>
              </a:rPr>
              <a:t>Attention head patterns</a:t>
            </a:r>
            <a:r>
              <a:rPr lang="en-US" altLang="zh-CN" dirty="0">
                <a:solidFill>
                  <a:schemeClr val="tx1"/>
                </a:solidFill>
                <a:sym typeface="Wingdings" pitchFamily="2" charset="2"/>
              </a:rPr>
              <a:t>: Some heads (e.g., head 0 in this example) contain significantly more outliers.</a:t>
            </a:r>
          </a:p>
          <a:p>
            <a:pPr lvl="2"/>
            <a:r>
              <a:rPr lang="en-US" altLang="zh-CN" b="1" dirty="0">
                <a:solidFill>
                  <a:schemeClr val="accent3"/>
                </a:solidFill>
                <a:sym typeface="Wingdings" pitchFamily="2" charset="2"/>
              </a:rPr>
              <a:t>Row-wise patterns</a:t>
            </a:r>
            <a:r>
              <a:rPr lang="en-US" altLang="zh-CN" dirty="0">
                <a:solidFill>
                  <a:schemeClr val="tx1"/>
                </a:solidFill>
                <a:sym typeface="Wingdings" pitchFamily="2" charset="2"/>
              </a:rPr>
              <a:t>: Corresponding to subsets of output features.</a:t>
            </a:r>
          </a:p>
          <a:p>
            <a:pPr lvl="2"/>
            <a:r>
              <a:rPr lang="en-US" altLang="zh-CN" b="1" dirty="0">
                <a:solidFill>
                  <a:schemeClr val="accent1"/>
                </a:solidFill>
                <a:sym typeface="Wingdings" pitchFamily="2" charset="2"/>
              </a:rPr>
              <a:t>Column-wise patterns</a:t>
            </a:r>
            <a:r>
              <a:rPr lang="en-US" altLang="zh-CN" dirty="0">
                <a:solidFill>
                  <a:schemeClr val="tx1"/>
                </a:solidFill>
                <a:sym typeface="Wingdings" pitchFamily="2" charset="2"/>
              </a:rPr>
              <a:t>: Corresponding to subsets of input features.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sym typeface="Wingdings" pitchFamily="2" charset="2"/>
              </a:rPr>
              <a:t>Observation:</a:t>
            </a:r>
          </a:p>
          <a:p>
            <a:pPr lvl="2"/>
            <a:r>
              <a:rPr lang="en-US" altLang="zh-CN" dirty="0">
                <a:solidFill>
                  <a:schemeClr val="accent1"/>
                </a:solidFill>
                <a:sym typeface="Wingdings" pitchFamily="2" charset="2"/>
              </a:rPr>
              <a:t>The number of outliers per matrix row/column vary signiﬁcantly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B74BB86-CA6A-2F5C-8D00-CFD9C61D8946}"/>
              </a:ext>
            </a:extLst>
          </p:cNvPr>
          <p:cNvSpPr txBox="1"/>
          <p:nvPr/>
        </p:nvSpPr>
        <p:spPr>
          <a:xfrm>
            <a:off x="5186050" y="49257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6" name="Picture 5" descr="A graph with numbers and dots&#10;&#10;AI-generated content may be incorrect.">
            <a:extLst>
              <a:ext uri="{FF2B5EF4-FFF2-40B4-BE49-F238E27FC236}">
                <a16:creationId xmlns:a16="http://schemas.microsoft.com/office/drawing/2014/main" id="{50DFB81D-864F-2854-1E51-6006C0386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540" y="970234"/>
            <a:ext cx="3390899" cy="33908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B360FA-AC4C-C955-2046-0C742E32C573}"/>
              </a:ext>
            </a:extLst>
          </p:cNvPr>
          <p:cNvSpPr txBox="1"/>
          <p:nvPr/>
        </p:nvSpPr>
        <p:spPr>
          <a:xfrm>
            <a:off x="6807254" y="3812832"/>
            <a:ext cx="1905000" cy="3296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sz="1600" b="1" i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Layer_0: </a:t>
            </a:r>
            <a:r>
              <a:rPr lang="en-US" sz="1600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</a:t>
            </a:r>
            <a:r>
              <a:rPr lang="en-US" sz="1600" b="1" i="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_proj</a:t>
            </a:r>
            <a:r>
              <a:rPr lang="en-US" sz="1600" b="1" i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104A767-1836-F206-ADF9-2AB0C3C93298}"/>
              </a:ext>
            </a:extLst>
          </p:cNvPr>
          <p:cNvCxnSpPr/>
          <p:nvPr/>
        </p:nvCxnSpPr>
        <p:spPr>
          <a:xfrm flipH="1">
            <a:off x="6048460" y="3393733"/>
            <a:ext cx="944880" cy="9144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99EA7B7-9339-FD96-3A90-64C5C287DCDF}"/>
              </a:ext>
            </a:extLst>
          </p:cNvPr>
          <p:cNvSpPr txBox="1"/>
          <p:nvPr/>
        </p:nvSpPr>
        <p:spPr>
          <a:xfrm>
            <a:off x="6784449" y="3064076"/>
            <a:ext cx="1849398" cy="3296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 defTabSz="720000"/>
            <a:r>
              <a:rPr lang="en-US" sz="1600" b="1" i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Attention head pattern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4BCDD95-CB61-127A-F99D-88E41FD4C6C6}"/>
              </a:ext>
            </a:extLst>
          </p:cNvPr>
          <p:cNvCxnSpPr>
            <a:cxnSpLocks/>
          </p:cNvCxnSpPr>
          <p:nvPr/>
        </p:nvCxnSpPr>
        <p:spPr>
          <a:xfrm flipH="1">
            <a:off x="6719020" y="2136264"/>
            <a:ext cx="274320" cy="282109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A5A7893-731F-FE8A-871B-77524174D69A}"/>
              </a:ext>
            </a:extLst>
          </p:cNvPr>
          <p:cNvCxnSpPr>
            <a:cxnSpLocks/>
          </p:cNvCxnSpPr>
          <p:nvPr/>
        </p:nvCxnSpPr>
        <p:spPr>
          <a:xfrm flipH="1">
            <a:off x="6784449" y="2176530"/>
            <a:ext cx="338431" cy="796106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9EA9B37-4281-133A-1DFE-35AC02E7CAB0}"/>
              </a:ext>
            </a:extLst>
          </p:cNvPr>
          <p:cNvSpPr txBox="1"/>
          <p:nvPr/>
        </p:nvSpPr>
        <p:spPr>
          <a:xfrm>
            <a:off x="6648553" y="1801153"/>
            <a:ext cx="1849398" cy="3296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 defTabSz="720000"/>
            <a:r>
              <a:rPr lang="en-US" sz="1600" b="1" i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Row-</a:t>
            </a:r>
            <a:r>
              <a:rPr lang="en-US" sz="1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wise </a:t>
            </a:r>
            <a:r>
              <a:rPr lang="en-US" sz="1600" b="1" i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patterns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B9A90A0-3CC9-3A67-1816-CAE5CFFC1BA6}"/>
              </a:ext>
            </a:extLst>
          </p:cNvPr>
          <p:cNvCxnSpPr/>
          <p:nvPr/>
        </p:nvCxnSpPr>
        <p:spPr>
          <a:xfrm flipH="1">
            <a:off x="6383315" y="1549955"/>
            <a:ext cx="944880" cy="9144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20EEF9-D76E-9A4F-7C83-36F2E75346DF}"/>
              </a:ext>
            </a:extLst>
          </p:cNvPr>
          <p:cNvSpPr txBox="1"/>
          <p:nvPr/>
        </p:nvSpPr>
        <p:spPr>
          <a:xfrm>
            <a:off x="7062796" y="1208960"/>
            <a:ext cx="1849398" cy="3296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 defTabSz="720000"/>
            <a:r>
              <a:rPr lang="en-US" sz="1600" b="1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Column-wise pattern</a:t>
            </a:r>
          </a:p>
        </p:txBody>
      </p:sp>
    </p:spTree>
    <p:extLst>
      <p:ext uri="{BB962C8B-B14F-4D97-AF65-F5344CB8AC3E}">
        <p14:creationId xmlns:p14="http://schemas.microsoft.com/office/powerpoint/2010/main" val="351864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2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5DD0F-0B93-915F-F915-5F78E322D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7ADCB-CFE4-61D3-0884-1476B88C7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b="1" dirty="0"/>
              <a:t>Case Study: </a:t>
            </a:r>
            <a:r>
              <a:rPr lang="en-US" altLang="zh-CN" sz="2400" dirty="0"/>
              <a:t>Outliers from </a:t>
            </a:r>
            <a:r>
              <a:rPr lang="en-US" altLang="zh-CN" sz="2400" dirty="0" err="1"/>
              <a:t>SpQR</a:t>
            </a:r>
            <a:r>
              <a:rPr lang="en-US" altLang="zh-CN" sz="2400" baseline="30000" dirty="0"/>
              <a:t>[3]</a:t>
            </a:r>
            <a:r>
              <a:rPr lang="en-US" altLang="zh-CN" sz="2400" dirty="0"/>
              <a:t> Method</a:t>
            </a:r>
            <a:endParaRPr lang="en-US" sz="2400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F2E88-3CA4-E43D-21BD-DD58FBFD8A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38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8EECE82-35B9-C3F0-0FAE-A41A7562B511}"/>
              </a:ext>
            </a:extLst>
          </p:cNvPr>
          <p:cNvSpPr txBox="1"/>
          <p:nvPr/>
        </p:nvSpPr>
        <p:spPr>
          <a:xfrm>
            <a:off x="5186050" y="49257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9" name="Picture 8" descr="A graph with numbers and dots&#10;&#10;AI-generated content may be incorrect.">
            <a:extLst>
              <a:ext uri="{FF2B5EF4-FFF2-40B4-BE49-F238E27FC236}">
                <a16:creationId xmlns:a16="http://schemas.microsoft.com/office/drawing/2014/main" id="{2958DE8A-2C3F-8C69-1B17-3485890EB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22" y="886016"/>
            <a:ext cx="1868816" cy="1868816"/>
          </a:xfrm>
          <a:prstGeom prst="rect">
            <a:avLst/>
          </a:prstGeom>
        </p:spPr>
      </p:pic>
      <p:pic>
        <p:nvPicPr>
          <p:cNvPr id="16" name="Picture 15" descr="A graph of a graph&#10;&#10;AI-generated content may be incorrect.">
            <a:extLst>
              <a:ext uri="{FF2B5EF4-FFF2-40B4-BE49-F238E27FC236}">
                <a16:creationId xmlns:a16="http://schemas.microsoft.com/office/drawing/2014/main" id="{17601818-41FB-70B0-79CA-DCFE1264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423" y="810822"/>
            <a:ext cx="5151625" cy="20635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46C70A-835E-EFA4-D92E-B1F39966DEA5}"/>
              </a:ext>
            </a:extLst>
          </p:cNvPr>
          <p:cNvSpPr txBox="1"/>
          <p:nvPr/>
        </p:nvSpPr>
        <p:spPr>
          <a:xfrm>
            <a:off x="3483467" y="1015893"/>
            <a:ext cx="1905000" cy="3296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sz="1600" b="1" i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Layer_0: </a:t>
            </a:r>
            <a:r>
              <a:rPr lang="en-US" sz="1600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</a:t>
            </a:r>
            <a:r>
              <a:rPr lang="en-US" sz="1600" b="1" i="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_proj</a:t>
            </a:r>
            <a:r>
              <a:rPr lang="en-US" sz="1600" b="1" i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C1E5FC2-E228-353F-42B0-152EAD11B252}"/>
              </a:ext>
            </a:extLst>
          </p:cNvPr>
          <p:cNvSpPr/>
          <p:nvPr/>
        </p:nvSpPr>
        <p:spPr>
          <a:xfrm flipH="1">
            <a:off x="2087878" y="2270197"/>
            <a:ext cx="556260" cy="243840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0C609A-113E-800F-6EF8-2A18DB42C381}"/>
              </a:ext>
            </a:extLst>
          </p:cNvPr>
          <p:cNvSpPr txBox="1"/>
          <p:nvPr/>
        </p:nvSpPr>
        <p:spPr>
          <a:xfrm>
            <a:off x="1709912" y="1564218"/>
            <a:ext cx="1312191" cy="49278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 defTabSz="720000"/>
            <a:r>
              <a:rPr lang="en-US" sz="1800" b="1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Compressed</a:t>
            </a:r>
          </a:p>
          <a:p>
            <a:pPr algn="ctr" defTabSz="720000"/>
            <a:r>
              <a:rPr lang="en-US" sz="1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800" b="1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irection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F519E88-AF89-7194-DDFA-E6702E9622CE}"/>
              </a:ext>
            </a:extLst>
          </p:cNvPr>
          <p:cNvSpPr/>
          <p:nvPr/>
        </p:nvSpPr>
        <p:spPr>
          <a:xfrm>
            <a:off x="3368038" y="2270197"/>
            <a:ext cx="4870009" cy="353845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1D2E44-9607-0DD6-7EC3-74C4AA6C18AE}"/>
              </a:ext>
            </a:extLst>
          </p:cNvPr>
          <p:cNvSpPr txBox="1"/>
          <p:nvPr/>
        </p:nvSpPr>
        <p:spPr>
          <a:xfrm>
            <a:off x="3368038" y="2777372"/>
            <a:ext cx="5219700" cy="246221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 defTabSz="720000"/>
            <a:r>
              <a:rPr lang="en-US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Well-captured </a:t>
            </a:r>
            <a:r>
              <a:rPr lang="en-US" sz="1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column-wise </a:t>
            </a:r>
            <a:r>
              <a:rPr lang="en-US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attention head </a:t>
            </a:r>
            <a:r>
              <a:rPr lang="en-US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patterns</a:t>
            </a:r>
            <a:endParaRPr lang="en-US" sz="1600" i="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CEC80DD-4B97-5713-25D3-4A15CDC78961}"/>
              </a:ext>
            </a:extLst>
          </p:cNvPr>
          <p:cNvCxnSpPr>
            <a:cxnSpLocks/>
          </p:cNvCxnSpPr>
          <p:nvPr/>
        </p:nvCxnSpPr>
        <p:spPr>
          <a:xfrm flipH="1" flipV="1">
            <a:off x="6080758" y="1149669"/>
            <a:ext cx="595810" cy="414549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003BF3-34AA-D96C-2F2D-73243F292B2F}"/>
              </a:ext>
            </a:extLst>
          </p:cNvPr>
          <p:cNvSpPr txBox="1"/>
          <p:nvPr/>
        </p:nvSpPr>
        <p:spPr>
          <a:xfrm>
            <a:off x="6760283" y="1266426"/>
            <a:ext cx="152812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720000"/>
            <a:r>
              <a:rPr lang="en-US" sz="1800" b="1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Spiking </a:t>
            </a:r>
          </a:p>
          <a:p>
            <a:pPr algn="ctr" defTabSz="720000"/>
            <a:r>
              <a:rPr lang="en-US" sz="1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1800" b="1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ow patterns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DD92407-D390-E487-7446-C538F76E6B28}"/>
              </a:ext>
            </a:extLst>
          </p:cNvPr>
          <p:cNvSpPr txBox="1">
            <a:spLocks/>
          </p:cNvSpPr>
          <p:nvPr/>
        </p:nvSpPr>
        <p:spPr>
          <a:xfrm>
            <a:off x="237378" y="562643"/>
            <a:ext cx="8000670" cy="29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  <a:defRPr sz="29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1800" dirty="0"/>
              <a:t>Limitation of ELLPACK Format</a:t>
            </a:r>
            <a:endParaRPr lang="en-US" sz="1800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C0F4DDB-77DF-597F-3C71-F6FD7A334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865" y="3220017"/>
            <a:ext cx="4849615" cy="1112662"/>
          </a:xfrm>
        </p:spPr>
        <p:txBody>
          <a:bodyPr/>
          <a:lstStyle/>
          <a:p>
            <a:r>
              <a:rPr lang="en-US" altLang="zh-CN" sz="1600" dirty="0">
                <a:solidFill>
                  <a:schemeClr val="tx1"/>
                </a:solidFill>
                <a:sym typeface="Wingdings" pitchFamily="2" charset="2"/>
              </a:rPr>
              <a:t>Key challenge</a:t>
            </a:r>
            <a:r>
              <a:rPr lang="en-US" altLang="zh-CN" sz="1600" b="0" dirty="0">
                <a:solidFill>
                  <a:schemeClr val="tx1"/>
                </a:solidFill>
                <a:sym typeface="Wingdings" pitchFamily="2" charset="2"/>
              </a:rPr>
              <a:t>: </a:t>
            </a:r>
            <a:r>
              <a:rPr lang="en-US" altLang="zh-CN" sz="1600" b="1" dirty="0">
                <a:solidFill>
                  <a:schemeClr val="tx1"/>
                </a:solidFill>
                <a:sym typeface="Wingdings" pitchFamily="2" charset="2"/>
              </a:rPr>
              <a:t>Spiking row patterns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sym typeface="Wingdings" pitchFamily="2" charset="2"/>
              </a:rPr>
              <a:t>A few rows contain an unusually high number of outliers  a large amount of </a:t>
            </a:r>
            <a:r>
              <a:rPr lang="en-US" altLang="zh-CN" sz="1400" b="1" dirty="0">
                <a:solidFill>
                  <a:schemeClr val="accent1"/>
                </a:solidFill>
                <a:sym typeface="Wingdings" pitchFamily="2" charset="2"/>
              </a:rPr>
              <a:t>zero-padding </a:t>
            </a:r>
            <a:r>
              <a:rPr lang="en-US" altLang="zh-CN" sz="1400" dirty="0">
                <a:solidFill>
                  <a:schemeClr val="tx1"/>
                </a:solidFill>
                <a:sym typeface="Wingdings" pitchFamily="2" charset="2"/>
              </a:rPr>
              <a:t>in the ELLPACK value matrix.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41C0712C-94D1-36BC-80B8-C3999CB995B7}"/>
              </a:ext>
            </a:extLst>
          </p:cNvPr>
          <p:cNvSpPr/>
          <p:nvPr/>
        </p:nvSpPr>
        <p:spPr>
          <a:xfrm rot="10800000" flipH="1">
            <a:off x="2888303" y="4458937"/>
            <a:ext cx="396240" cy="243840"/>
          </a:xfrm>
          <a:prstGeom prst="rightArrow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i="0" cap="none" spc="0" dirty="0">
              <a:ln>
                <a:noFill/>
              </a:ln>
              <a:solidFill>
                <a:schemeClr val="accent3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AFD371-1580-84C0-8A2A-F66E8699675C}"/>
              </a:ext>
            </a:extLst>
          </p:cNvPr>
          <p:cNvSpPr txBox="1"/>
          <p:nvPr/>
        </p:nvSpPr>
        <p:spPr>
          <a:xfrm>
            <a:off x="3187121" y="4332678"/>
            <a:ext cx="235140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720000"/>
            <a:r>
              <a:rPr lang="en-US" sz="1800" b="1" i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Multi-level </a:t>
            </a:r>
            <a:br>
              <a:rPr lang="en-US" sz="1800" b="1" i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i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ELLPACK Format</a:t>
            </a:r>
          </a:p>
        </p:txBody>
      </p:sp>
      <p:pic>
        <p:nvPicPr>
          <p:cNvPr id="13" name="Picture 12" descr="A diagram of a graph&#10;&#10;AI-generated content may be incorrect.">
            <a:extLst>
              <a:ext uri="{FF2B5EF4-FFF2-40B4-BE49-F238E27FC236}">
                <a16:creationId xmlns:a16="http://schemas.microsoft.com/office/drawing/2014/main" id="{4B625BB9-2E6D-5E12-AA71-8C7EF326B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7653" y="3098659"/>
            <a:ext cx="3173260" cy="190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7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  <p:bldP spid="33" grpId="0"/>
      <p:bldP spid="7" grpId="0" build="p"/>
      <p:bldP spid="11" grpId="0" animBg="1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A4FC8-1205-2736-BC11-E3B03C919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74990-F933-FA05-FB6A-AB0593E73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Multi-Level ELLPACK Format</a:t>
            </a:r>
            <a:endParaRPr lang="en-US" sz="2400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BBA755-3398-4F0D-4F4D-E61A0BDAF4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39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BBCBDB3-372D-A257-B250-BA8649EBB42F}"/>
              </a:ext>
            </a:extLst>
          </p:cNvPr>
          <p:cNvSpPr txBox="1"/>
          <p:nvPr/>
        </p:nvSpPr>
        <p:spPr>
          <a:xfrm>
            <a:off x="5194142" y="470325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7C584-9053-24AD-C42A-A3B365DA5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378" y="737856"/>
            <a:ext cx="7912855" cy="1327859"/>
          </a:xfrm>
        </p:spPr>
        <p:txBody>
          <a:bodyPr/>
          <a:lstStyle/>
          <a:p>
            <a:r>
              <a:rPr lang="en-US" altLang="zh-CN" sz="1600" dirty="0">
                <a:solidFill>
                  <a:schemeClr val="tx1"/>
                </a:solidFill>
                <a:sym typeface="Wingdings" pitchFamily="2" charset="2"/>
              </a:rPr>
              <a:t>Dynamic compression technique</a:t>
            </a:r>
          </a:p>
          <a:p>
            <a:pPr lvl="1"/>
            <a:r>
              <a:rPr lang="en-US" altLang="zh-CN" sz="1282" b="1" dirty="0">
                <a:solidFill>
                  <a:schemeClr val="accent3"/>
                </a:solidFill>
                <a:sym typeface="Wingdings" pitchFamily="2" charset="2"/>
              </a:rPr>
              <a:t>Fully offline</a:t>
            </a:r>
            <a:r>
              <a:rPr lang="en-US" altLang="zh-CN" sz="1282" dirty="0">
                <a:solidFill>
                  <a:schemeClr val="tx1"/>
                </a:solidFill>
                <a:sym typeface="Wingdings" pitchFamily="2" charset="2"/>
              </a:rPr>
              <a:t>, served as an extension for the existing quantization framework</a:t>
            </a:r>
          </a:p>
          <a:p>
            <a:pPr lvl="2"/>
            <a:r>
              <a:rPr lang="en-US" altLang="zh-CN" sz="1200" b="1" dirty="0">
                <a:solidFill>
                  <a:schemeClr val="tx1"/>
                </a:solidFill>
                <a:sym typeface="Wingdings" pitchFamily="2" charset="2"/>
              </a:rPr>
              <a:t>Dynamic threshold </a:t>
            </a:r>
            <a:r>
              <a:rPr lang="en-US" altLang="zh-CN" sz="1200" dirty="0">
                <a:solidFill>
                  <a:schemeClr val="tx1"/>
                </a:solidFill>
                <a:sym typeface="Wingdings" pitchFamily="2" charset="2"/>
              </a:rPr>
              <a:t>based on weight matrix profiling</a:t>
            </a:r>
          </a:p>
          <a:p>
            <a:pPr lvl="2"/>
            <a:r>
              <a:rPr lang="en-US" altLang="zh-CN" sz="1200" b="1" dirty="0">
                <a:solidFill>
                  <a:schemeClr val="accent2"/>
                </a:solidFill>
                <a:sym typeface="Wingdings" pitchFamily="2" charset="2"/>
              </a:rPr>
              <a:t>Additional overhead</a:t>
            </a:r>
            <a:r>
              <a:rPr lang="en-US" altLang="zh-CN" sz="1200" dirty="0">
                <a:solidFill>
                  <a:schemeClr val="tx1"/>
                </a:solidFill>
                <a:sym typeface="Wingdings" pitchFamily="2" charset="2"/>
              </a:rPr>
              <a:t>: Keep a </a:t>
            </a:r>
            <a:r>
              <a:rPr lang="en-US" altLang="zh-CN" sz="1200" i="1" dirty="0">
                <a:solidFill>
                  <a:schemeClr val="tx1"/>
                </a:solidFill>
                <a:sym typeface="Wingdings" pitchFamily="2" charset="2"/>
              </a:rPr>
              <a:t>small</a:t>
            </a:r>
            <a:r>
              <a:rPr lang="en-US" altLang="zh-CN" sz="1200" dirty="0">
                <a:solidFill>
                  <a:schemeClr val="tx1"/>
                </a:solidFill>
                <a:sym typeface="Wingdings" pitchFamily="2" charset="2"/>
              </a:rPr>
              <a:t> column indices vector</a:t>
            </a:r>
          </a:p>
        </p:txBody>
      </p:sp>
      <p:pic>
        <p:nvPicPr>
          <p:cNvPr id="8" name="Picture 7" descr="A diagram of a crossword puzzle&#10;&#10;AI-generated content may be incorrect.">
            <a:extLst>
              <a:ext uri="{FF2B5EF4-FFF2-40B4-BE49-F238E27FC236}">
                <a16:creationId xmlns:a16="http://schemas.microsoft.com/office/drawing/2014/main" id="{96E7E636-3729-6079-5AA5-80F865E8F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07" y="1972392"/>
            <a:ext cx="5836920" cy="267628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0A585F6-846C-A86B-168C-ABAC49570D02}"/>
              </a:ext>
            </a:extLst>
          </p:cNvPr>
          <p:cNvCxnSpPr>
            <a:cxnSpLocks/>
          </p:cNvCxnSpPr>
          <p:nvPr/>
        </p:nvCxnSpPr>
        <p:spPr>
          <a:xfrm>
            <a:off x="3999647" y="2838756"/>
            <a:ext cx="1463040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4B5FCA-3BC2-8030-755E-58F0950A252F}"/>
              </a:ext>
            </a:extLst>
          </p:cNvPr>
          <p:cNvCxnSpPr>
            <a:cxnSpLocks/>
          </p:cNvCxnSpPr>
          <p:nvPr/>
        </p:nvCxnSpPr>
        <p:spPr>
          <a:xfrm>
            <a:off x="3999647" y="3770384"/>
            <a:ext cx="1463040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684A89F-139F-C92C-B403-BF18C3759C46}"/>
              </a:ext>
            </a:extLst>
          </p:cNvPr>
          <p:cNvSpPr/>
          <p:nvPr/>
        </p:nvSpPr>
        <p:spPr>
          <a:xfrm>
            <a:off x="6647431" y="3594130"/>
            <a:ext cx="826936" cy="31805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39B3BB9-633F-2F5C-79B1-2AAC6D64AA35}"/>
              </a:ext>
            </a:extLst>
          </p:cNvPr>
          <p:cNvSpPr txBox="1">
            <a:spLocks/>
          </p:cNvSpPr>
          <p:nvPr/>
        </p:nvSpPr>
        <p:spPr>
          <a:xfrm>
            <a:off x="237378" y="562643"/>
            <a:ext cx="8000670" cy="29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  <a:defRPr sz="29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1800" dirty="0"/>
              <a:t>Removing Zero Padding Through Two-Level Compression</a:t>
            </a:r>
            <a:endParaRPr lang="en-US" sz="1800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1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10117-EE1F-445F-6CE6-74D889639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75FAB-B4A9-7E83-9FB7-C03A05274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Rising </a:t>
            </a:r>
            <a:r>
              <a:rPr lang="en-US" sz="2400" b="1" dirty="0"/>
              <a:t>Energy</a:t>
            </a:r>
            <a:r>
              <a:rPr lang="en-US" sz="2400" dirty="0"/>
              <a:t> Cost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BF8E70-7C1C-4735-2EBA-8A4B1C17233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 descr="A graph with numbers and dots&#10;&#10;AI-generated content may be incorrect.">
            <a:extLst>
              <a:ext uri="{FF2B5EF4-FFF2-40B4-BE49-F238E27FC236}">
                <a16:creationId xmlns:a16="http://schemas.microsoft.com/office/drawing/2014/main" id="{1DC83353-9C54-29B2-0DF3-21D83B15B25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2813" b="9928"/>
          <a:stretch>
            <a:fillRect/>
          </a:stretch>
        </p:blipFill>
        <p:spPr>
          <a:xfrm>
            <a:off x="201618" y="834438"/>
            <a:ext cx="4298276" cy="20312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A3E7AF-E49C-7ACE-92B1-F2072532B3D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2F6FE"/>
              </a:clrFrom>
              <a:clrTo>
                <a:srgbClr val="E2F6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603" y="3133188"/>
            <a:ext cx="4080992" cy="1963834"/>
          </a:xfrm>
          <a:prstGeom prst="rect">
            <a:avLst/>
          </a:prstGeom>
        </p:spPr>
      </p:pic>
      <p:cxnSp>
        <p:nvCxnSpPr>
          <p:cNvPr id="10" name="直线箭头连接符 13">
            <a:extLst>
              <a:ext uri="{FF2B5EF4-FFF2-40B4-BE49-F238E27FC236}">
                <a16:creationId xmlns:a16="http://schemas.microsoft.com/office/drawing/2014/main" id="{0A7AE390-05BD-8FB6-D049-47BA4F1058B1}"/>
              </a:ext>
            </a:extLst>
          </p:cNvPr>
          <p:cNvCxnSpPr>
            <a:cxnSpLocks/>
          </p:cNvCxnSpPr>
          <p:nvPr/>
        </p:nvCxnSpPr>
        <p:spPr>
          <a:xfrm flipV="1">
            <a:off x="545472" y="1432871"/>
            <a:ext cx="2872165" cy="749121"/>
          </a:xfrm>
          <a:prstGeom prst="straightConnector1">
            <a:avLst/>
          </a:prstGeom>
          <a:ln w="63500">
            <a:solidFill>
              <a:schemeClr val="accent3">
                <a:alpha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7">
            <a:extLst>
              <a:ext uri="{FF2B5EF4-FFF2-40B4-BE49-F238E27FC236}">
                <a16:creationId xmlns:a16="http://schemas.microsoft.com/office/drawing/2014/main" id="{34DAA430-1642-15F5-638D-32F342DE69B9}"/>
              </a:ext>
            </a:extLst>
          </p:cNvPr>
          <p:cNvSpPr txBox="1"/>
          <p:nvPr/>
        </p:nvSpPr>
        <p:spPr>
          <a:xfrm>
            <a:off x="426810" y="1102953"/>
            <a:ext cx="1825141" cy="53373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sz="3600" b="1" dirty="0">
                <a:solidFill>
                  <a:schemeClr val="accent3">
                    <a:alpha val="7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1.9</a:t>
            </a:r>
            <a:r>
              <a:rPr lang="en-US" sz="3600" b="1" i="0" dirty="0">
                <a:solidFill>
                  <a:schemeClr val="accent3">
                    <a:alpha val="7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x/year</a:t>
            </a:r>
          </a:p>
        </p:txBody>
      </p:sp>
      <p:cxnSp>
        <p:nvCxnSpPr>
          <p:cNvPr id="12" name="直线箭头连接符 13">
            <a:extLst>
              <a:ext uri="{FF2B5EF4-FFF2-40B4-BE49-F238E27FC236}">
                <a16:creationId xmlns:a16="http://schemas.microsoft.com/office/drawing/2014/main" id="{872F4A6C-9505-4FBD-F7A8-E14D11D36723}"/>
              </a:ext>
            </a:extLst>
          </p:cNvPr>
          <p:cNvCxnSpPr>
            <a:cxnSpLocks/>
          </p:cNvCxnSpPr>
          <p:nvPr/>
        </p:nvCxnSpPr>
        <p:spPr>
          <a:xfrm flipV="1">
            <a:off x="545472" y="3345520"/>
            <a:ext cx="3518740" cy="587974"/>
          </a:xfrm>
          <a:prstGeom prst="straightConnector1">
            <a:avLst/>
          </a:prstGeom>
          <a:ln w="63500">
            <a:solidFill>
              <a:schemeClr val="accent1">
                <a:alpha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7">
            <a:extLst>
              <a:ext uri="{FF2B5EF4-FFF2-40B4-BE49-F238E27FC236}">
                <a16:creationId xmlns:a16="http://schemas.microsoft.com/office/drawing/2014/main" id="{57BDD0AE-047B-16EC-4233-64D141F02229}"/>
              </a:ext>
            </a:extLst>
          </p:cNvPr>
          <p:cNvSpPr txBox="1"/>
          <p:nvPr/>
        </p:nvSpPr>
        <p:spPr>
          <a:xfrm>
            <a:off x="1066639" y="3848238"/>
            <a:ext cx="1825141" cy="53373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sz="3600" b="1" i="0" dirty="0">
                <a:solidFill>
                  <a:schemeClr val="accent1">
                    <a:alpha val="7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1.3x/year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90FBAD-D020-7EAA-EE74-E7B08FFFACA3}"/>
              </a:ext>
            </a:extLst>
          </p:cNvPr>
          <p:cNvSpPr txBox="1"/>
          <p:nvPr/>
        </p:nvSpPr>
        <p:spPr>
          <a:xfrm>
            <a:off x="168960" y="585690"/>
            <a:ext cx="4271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 requirements of leading AI supercomputers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1F8C9C-A4E7-050C-6E8D-69AC73BA1713}"/>
              </a:ext>
            </a:extLst>
          </p:cNvPr>
          <p:cNvSpPr txBox="1"/>
          <p:nvPr/>
        </p:nvSpPr>
        <p:spPr>
          <a:xfrm>
            <a:off x="201618" y="2845538"/>
            <a:ext cx="4298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Energy Efficiency of leading ML hardware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1F98A6-E6AD-FBCD-94A4-EB9B751BD497}"/>
              </a:ext>
            </a:extLst>
          </p:cNvPr>
          <p:cNvSpPr txBox="1"/>
          <p:nvPr/>
        </p:nvSpPr>
        <p:spPr>
          <a:xfrm>
            <a:off x="4568312" y="527472"/>
            <a:ext cx="4375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Driven by reducing 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movement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computing specialization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exploiting 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numerical co-design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E73653-2697-3C16-2D0B-A2194E1ED442}"/>
              </a:ext>
            </a:extLst>
          </p:cNvPr>
          <p:cNvSpPr txBox="1"/>
          <p:nvPr/>
        </p:nvSpPr>
        <p:spPr>
          <a:xfrm>
            <a:off x="6890869" y="2832540"/>
            <a:ext cx="1771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TPU Ironwood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C102A1-ACC1-79FC-2162-89CD4E5EEBC2}"/>
              </a:ext>
            </a:extLst>
          </p:cNvPr>
          <p:cNvSpPr txBox="1"/>
          <p:nvPr/>
        </p:nvSpPr>
        <p:spPr>
          <a:xfrm>
            <a:off x="6919723" y="3070304"/>
            <a:ext cx="17139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Systolic array-based dataflow</a:t>
            </a:r>
          </a:p>
        </p:txBody>
      </p:sp>
      <p:pic>
        <p:nvPicPr>
          <p:cNvPr id="22" name="Picture 6" descr="With “Ironwood” TPU, Google Pushes The AI Accelerator To The Floor">
            <a:extLst>
              <a:ext uri="{FF2B5EF4-FFF2-40B4-BE49-F238E27FC236}">
                <a16:creationId xmlns:a16="http://schemas.microsoft.com/office/drawing/2014/main" id="{0BB06B68-A2B6-51BD-B95A-A19AE6F7D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305" y="3316525"/>
            <a:ext cx="1288767" cy="141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97D1047-9634-5732-52A1-39BD20B58BDB}"/>
              </a:ext>
            </a:extLst>
          </p:cNvPr>
          <p:cNvSpPr txBox="1"/>
          <p:nvPr/>
        </p:nvSpPr>
        <p:spPr>
          <a:xfrm>
            <a:off x="5110717" y="1019800"/>
            <a:ext cx="1479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NVIDIA Blackwell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2474EC-2F02-280C-D9BF-07A7CA12BCC4}"/>
              </a:ext>
            </a:extLst>
          </p:cNvPr>
          <p:cNvSpPr txBox="1"/>
          <p:nvPr/>
        </p:nvSpPr>
        <p:spPr>
          <a:xfrm>
            <a:off x="5196478" y="1255730"/>
            <a:ext cx="1308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FP4/FP8 Tensor Cores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CEB2C3E-9DD6-5F72-E853-AA189613E5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8844" y="1500614"/>
            <a:ext cx="1343638" cy="122434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058EA51-9949-4E77-ED0C-157940D59A08}"/>
              </a:ext>
            </a:extLst>
          </p:cNvPr>
          <p:cNvSpPr txBox="1"/>
          <p:nvPr/>
        </p:nvSpPr>
        <p:spPr>
          <a:xfrm>
            <a:off x="7069603" y="1025982"/>
            <a:ext cx="1414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d-Matrix Corsair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782361-0F4E-A3A3-3159-7EEFF35D719A}"/>
              </a:ext>
            </a:extLst>
          </p:cNvPr>
          <p:cNvSpPr txBox="1"/>
          <p:nvPr/>
        </p:nvSpPr>
        <p:spPr>
          <a:xfrm>
            <a:off x="7310856" y="1263728"/>
            <a:ext cx="9316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NPU-style CIM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1B633CD-267A-E461-A0AB-F6677AA990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1121" y="1533998"/>
            <a:ext cx="1531134" cy="127665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03C1B07-0BD6-4820-7E45-13D6F9CC01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3159" y="3364194"/>
            <a:ext cx="1435008" cy="138364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81AC1A6-BEFA-B99E-49B8-62B1341BCDCB}"/>
              </a:ext>
            </a:extLst>
          </p:cNvPr>
          <p:cNvSpPr txBox="1"/>
          <p:nvPr/>
        </p:nvSpPr>
        <p:spPr>
          <a:xfrm>
            <a:off x="4863053" y="2842651"/>
            <a:ext cx="1975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Tenstorrent Blackhole</a:t>
            </a:r>
            <a:r>
              <a:rPr lang="en-US" baseline="300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[1]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FEACC1-47B2-BD0E-1B7A-CE3EE5D2AAA3}"/>
              </a:ext>
            </a:extLst>
          </p:cNvPr>
          <p:cNvSpPr txBox="1"/>
          <p:nvPr/>
        </p:nvSpPr>
        <p:spPr>
          <a:xfrm>
            <a:off x="5133159" y="3058753"/>
            <a:ext cx="1435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Dataflow-aware routing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4039F3B-EDF8-7506-22C1-938585A1340C}"/>
              </a:ext>
            </a:extLst>
          </p:cNvPr>
          <p:cNvSpPr/>
          <p:nvPr/>
        </p:nvSpPr>
        <p:spPr>
          <a:xfrm>
            <a:off x="5894665" y="1933428"/>
            <a:ext cx="1765300" cy="615545"/>
          </a:xfrm>
          <a:prstGeom prst="roundRect">
            <a:avLst>
              <a:gd name="adj" fmla="val 7383"/>
            </a:avLst>
          </a:prstGeom>
          <a:solidFill>
            <a:srgbClr val="DCE6CD">
              <a:alpha val="85098"/>
            </a:srgb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D374CBE-1831-CD03-651D-B8B0D0CE9E2D}"/>
              </a:ext>
            </a:extLst>
          </p:cNvPr>
          <p:cNvSpPr txBox="1"/>
          <p:nvPr/>
        </p:nvSpPr>
        <p:spPr>
          <a:xfrm>
            <a:off x="5894665" y="1936758"/>
            <a:ext cx="1765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 Innovation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8735569-2B64-6CFB-3025-3B807E23A29E}"/>
              </a:ext>
            </a:extLst>
          </p:cNvPr>
          <p:cNvSpPr/>
          <p:nvPr/>
        </p:nvSpPr>
        <p:spPr>
          <a:xfrm>
            <a:off x="5898099" y="2925014"/>
            <a:ext cx="1765300" cy="615545"/>
          </a:xfrm>
          <a:prstGeom prst="roundRect">
            <a:avLst>
              <a:gd name="adj" fmla="val 7383"/>
            </a:avLst>
          </a:prstGeom>
          <a:solidFill>
            <a:schemeClr val="accent2">
              <a:lumMod val="20000"/>
              <a:lumOff val="80000"/>
              <a:alpha val="85098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F11891-4D7E-8486-1EC1-D54306B99542}"/>
              </a:ext>
            </a:extLst>
          </p:cNvPr>
          <p:cNvSpPr txBox="1"/>
          <p:nvPr/>
        </p:nvSpPr>
        <p:spPr>
          <a:xfrm>
            <a:off x="5898099" y="2928344"/>
            <a:ext cx="1765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Hardware Specialization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9F1988-EB8E-8FB9-DB9D-8CE91226D061}"/>
              </a:ext>
            </a:extLst>
          </p:cNvPr>
          <p:cNvSpPr txBox="1"/>
          <p:nvPr/>
        </p:nvSpPr>
        <p:spPr>
          <a:xfrm>
            <a:off x="5098895" y="4778844"/>
            <a:ext cx="3785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[1] </a:t>
            </a:r>
            <a:r>
              <a:rPr lang="en-US" sz="600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BVasiljevic</a:t>
            </a:r>
            <a:r>
              <a:rPr lang="en-US" sz="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Jasmina, and Davor </a:t>
            </a:r>
            <a:r>
              <a:rPr lang="en-US" sz="600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Capalija</a:t>
            </a:r>
            <a:r>
              <a:rPr lang="en-US" sz="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"</a:t>
            </a:r>
            <a:r>
              <a:rPr lang="en-US" sz="600" i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Blackhole &amp; </a:t>
            </a:r>
            <a:r>
              <a:rPr lang="en-US" sz="600" i="1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tt-metalium</a:t>
            </a:r>
            <a:r>
              <a:rPr lang="en-US" sz="600" i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The standalone ai computer and its programming model</a:t>
            </a:r>
            <a:r>
              <a:rPr lang="en-US" sz="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." HCS ‘24.</a:t>
            </a:r>
          </a:p>
        </p:txBody>
      </p:sp>
    </p:spTree>
    <p:extLst>
      <p:ext uri="{BB962C8B-B14F-4D97-AF65-F5344CB8AC3E}">
        <p14:creationId xmlns:p14="http://schemas.microsoft.com/office/powerpoint/2010/main" val="270630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19" grpId="0"/>
      <p:bldP spid="20" grpId="0"/>
      <p:bldP spid="21" grpId="0"/>
      <p:bldP spid="23" grpId="0"/>
      <p:bldP spid="24" grpId="0"/>
      <p:bldP spid="26" grpId="0"/>
      <p:bldP spid="27" grpId="0"/>
      <p:bldP spid="31" grpId="0"/>
      <p:bldP spid="32" grpId="0"/>
      <p:bldP spid="33" grpId="0" animBg="1"/>
      <p:bldP spid="34" grpId="0"/>
      <p:bldP spid="35" grpId="0" animBg="1"/>
      <p:bldP spid="36" grpId="0"/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3D109-AA05-6D42-F658-2A09FC93D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A6C1D2-3296-4584-52CE-B5AC63F88E5B}"/>
              </a:ext>
            </a:extLst>
          </p:cNvPr>
          <p:cNvSpPr/>
          <p:nvPr/>
        </p:nvSpPr>
        <p:spPr>
          <a:xfrm>
            <a:off x="5935979" y="628032"/>
            <a:ext cx="2035369" cy="1772268"/>
          </a:xfrm>
          <a:prstGeom prst="rect">
            <a:avLst/>
          </a:prstGeom>
          <a:solidFill>
            <a:srgbClr val="168638">
              <a:alpha val="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E66EE0-5926-5A7D-CCF9-3DC7A9BAF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Multi-Level ELLPACK Format</a:t>
            </a:r>
            <a:endParaRPr lang="en-US" sz="2400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65CD19-96E3-5AF2-2B82-563C6DB1A3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40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FB3EB65-61C8-51CD-913E-04B26C40C007}"/>
              </a:ext>
            </a:extLst>
          </p:cNvPr>
          <p:cNvSpPr txBox="1"/>
          <p:nvPr/>
        </p:nvSpPr>
        <p:spPr>
          <a:xfrm>
            <a:off x="5186050" y="49257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B136DAC-64B7-D669-B921-77B0A89E049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35980" y="628032"/>
            <a:ext cx="2035369" cy="4138584"/>
          </a:xfrm>
          <a:prstGeom prst="rect">
            <a:avLst/>
          </a:prstGeom>
        </p:spPr>
      </p:pic>
      <p:pic>
        <p:nvPicPr>
          <p:cNvPr id="9" name="Picture 8" descr="A diagram of a pattern&#10;&#10;AI-generated content may be incorrect.">
            <a:extLst>
              <a:ext uri="{FF2B5EF4-FFF2-40B4-BE49-F238E27FC236}">
                <a16:creationId xmlns:a16="http://schemas.microsoft.com/office/drawing/2014/main" id="{4253E783-BDF1-18A5-ED4C-6BD948729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59" y="1291091"/>
            <a:ext cx="5149221" cy="281246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2633426-A2EF-A20E-2F81-CE9AC1DF9952}"/>
              </a:ext>
            </a:extLst>
          </p:cNvPr>
          <p:cNvSpPr txBox="1">
            <a:spLocks/>
          </p:cNvSpPr>
          <p:nvPr/>
        </p:nvSpPr>
        <p:spPr>
          <a:xfrm>
            <a:off x="237378" y="562643"/>
            <a:ext cx="8000670" cy="29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  <a:defRPr sz="29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1800" dirty="0"/>
              <a:t>Example: </a:t>
            </a:r>
            <a:r>
              <a:rPr lang="en-US" altLang="zh-CN" sz="1800" dirty="0" err="1"/>
              <a:t>SpMV</a:t>
            </a:r>
            <a:r>
              <a:rPr lang="en-US" altLang="zh-CN" sz="1800" dirty="0"/>
              <a:t> Kernel Implementation</a:t>
            </a:r>
            <a:endParaRPr lang="en-US" sz="1800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3504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9FCD3-0CA5-2582-8CBF-C83E46820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E759FC-E06E-13E2-1BD5-6EACBFEBFCD2}"/>
              </a:ext>
            </a:extLst>
          </p:cNvPr>
          <p:cNvSpPr/>
          <p:nvPr/>
        </p:nvSpPr>
        <p:spPr>
          <a:xfrm flipV="1">
            <a:off x="5935979" y="2400300"/>
            <a:ext cx="2035369" cy="601980"/>
          </a:xfrm>
          <a:prstGeom prst="rect">
            <a:avLst/>
          </a:prstGeom>
          <a:solidFill>
            <a:schemeClr val="accent4">
              <a:alpha val="9804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037A9-53BC-E948-63EF-E7C535D6C4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41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BE17CE7-4B9F-8E05-665E-536B34ACF5E6}"/>
              </a:ext>
            </a:extLst>
          </p:cNvPr>
          <p:cNvSpPr txBox="1"/>
          <p:nvPr/>
        </p:nvSpPr>
        <p:spPr>
          <a:xfrm>
            <a:off x="5186050" y="49257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7C7D914-13D9-7A19-1897-C935910228A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35980" y="628032"/>
            <a:ext cx="2035369" cy="41385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5EDEA0-770B-03ED-2705-7E05582FD2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7237" y="1291091"/>
            <a:ext cx="5131064" cy="281246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D2D1798-F621-A7E4-11DB-2FDE821C8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</p:spPr>
        <p:txBody>
          <a:bodyPr/>
          <a:lstStyle/>
          <a:p>
            <a:r>
              <a:rPr lang="en-US" altLang="zh-CN" sz="2400" dirty="0"/>
              <a:t>Multi-Level ELLPACK Format</a:t>
            </a:r>
            <a:endParaRPr lang="en-US" sz="2400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76BAA72-85B8-CC19-453B-F0C04D5F053A}"/>
              </a:ext>
            </a:extLst>
          </p:cNvPr>
          <p:cNvSpPr txBox="1">
            <a:spLocks/>
          </p:cNvSpPr>
          <p:nvPr/>
        </p:nvSpPr>
        <p:spPr>
          <a:xfrm>
            <a:off x="237378" y="562643"/>
            <a:ext cx="8000670" cy="29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  <a:defRPr sz="29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1800" dirty="0"/>
              <a:t>Example: </a:t>
            </a:r>
            <a:r>
              <a:rPr lang="en-US" altLang="zh-CN" sz="1800" dirty="0" err="1"/>
              <a:t>SpMV</a:t>
            </a:r>
            <a:r>
              <a:rPr lang="en-US" altLang="zh-CN" sz="1800" dirty="0"/>
              <a:t> Kernel Implementation</a:t>
            </a:r>
            <a:endParaRPr lang="en-US" sz="1800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5946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0A9E3-4120-ECA5-BB1A-D33B971D8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950CEF-02D0-5861-050E-7A0B4C0F6917}"/>
              </a:ext>
            </a:extLst>
          </p:cNvPr>
          <p:cNvSpPr/>
          <p:nvPr/>
        </p:nvSpPr>
        <p:spPr>
          <a:xfrm>
            <a:off x="5935979" y="3002280"/>
            <a:ext cx="2035369" cy="1764336"/>
          </a:xfrm>
          <a:prstGeom prst="rect">
            <a:avLst/>
          </a:prstGeom>
          <a:solidFill>
            <a:schemeClr val="accent2">
              <a:alpha val="9804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FB5CC3-6D26-B6D7-D2A3-F9333B4806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42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A5B795A-CE91-4EE2-A53A-12416BBA3980}"/>
              </a:ext>
            </a:extLst>
          </p:cNvPr>
          <p:cNvSpPr txBox="1"/>
          <p:nvPr/>
        </p:nvSpPr>
        <p:spPr>
          <a:xfrm>
            <a:off x="5186050" y="49257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1CCC58F-40FC-87D3-C798-64BBC6211B5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35980" y="628032"/>
            <a:ext cx="2035369" cy="41385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26BAC6-D26C-239A-E99C-9A74D27B12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7237" y="1291091"/>
            <a:ext cx="5131064" cy="281246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5201E4A-46A4-74CA-3A73-6D1C5577E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</p:spPr>
        <p:txBody>
          <a:bodyPr/>
          <a:lstStyle/>
          <a:p>
            <a:r>
              <a:rPr lang="en-US" altLang="zh-CN" sz="2400" dirty="0"/>
              <a:t>Multi-Level ELLPACK Format</a:t>
            </a:r>
            <a:endParaRPr lang="en-US" sz="2400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F85E2D-A7F2-7C90-1742-4B36F0A7EE1C}"/>
              </a:ext>
            </a:extLst>
          </p:cNvPr>
          <p:cNvSpPr txBox="1">
            <a:spLocks/>
          </p:cNvSpPr>
          <p:nvPr/>
        </p:nvSpPr>
        <p:spPr>
          <a:xfrm>
            <a:off x="237378" y="562643"/>
            <a:ext cx="8000670" cy="29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  <a:defRPr sz="29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1800" dirty="0"/>
              <a:t>Example: </a:t>
            </a:r>
            <a:r>
              <a:rPr lang="en-US" altLang="zh-CN" sz="1800" dirty="0" err="1"/>
              <a:t>SpMV</a:t>
            </a:r>
            <a:r>
              <a:rPr lang="en-US" altLang="zh-CN" sz="1800" dirty="0"/>
              <a:t> Kernel Implementation</a:t>
            </a:r>
            <a:endParaRPr lang="en-US" sz="1800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7830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D0330-B116-D64B-EF37-665B927E6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4E93A-F703-6FDA-D279-2EC973CB7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b="1" dirty="0"/>
              <a:t>Ventaglio</a:t>
            </a:r>
            <a:r>
              <a:rPr lang="en-US" altLang="zh-CN" sz="2400" i="1" dirty="0"/>
              <a:t>: Two-Level </a:t>
            </a:r>
            <a:r>
              <a:rPr lang="en-US" altLang="zh-CN" sz="2400" dirty="0"/>
              <a:t>Gather Mechanism</a:t>
            </a:r>
            <a:endParaRPr lang="en-US" sz="2400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FEE096-6FF0-233C-BC20-1AD5C194E7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43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FD7B1D6-4D36-B72F-BABB-F2944D5DE699}"/>
              </a:ext>
            </a:extLst>
          </p:cNvPr>
          <p:cNvSpPr txBox="1"/>
          <p:nvPr/>
        </p:nvSpPr>
        <p:spPr>
          <a:xfrm>
            <a:off x="5186050" y="49257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5" name="Picture 4" descr="A diagram of a code&#10;&#10;AI-generated content may be incorrect.">
            <a:extLst>
              <a:ext uri="{FF2B5EF4-FFF2-40B4-BE49-F238E27FC236}">
                <a16:creationId xmlns:a16="http://schemas.microsoft.com/office/drawing/2014/main" id="{8E28A203-6A6E-9EEC-8444-AC88052A1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089" y="1440350"/>
            <a:ext cx="2791711" cy="2377100"/>
          </a:xfrm>
          <a:prstGeom prst="rect">
            <a:avLst/>
          </a:prstGeom>
        </p:spPr>
      </p:pic>
      <p:pic>
        <p:nvPicPr>
          <p:cNvPr id="8" name="Picture 7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B06F94EC-8599-7C9F-2383-B1A94BB5C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1011569"/>
            <a:ext cx="4425016" cy="34988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A96231-4184-5BEF-DEE0-18973EA215CD}"/>
              </a:ext>
            </a:extLst>
          </p:cNvPr>
          <p:cNvSpPr txBox="1"/>
          <p:nvPr/>
        </p:nvSpPr>
        <p:spPr>
          <a:xfrm>
            <a:off x="237379" y="563232"/>
            <a:ext cx="7156450" cy="3784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720000"/>
            <a:r>
              <a:rPr lang="en-US" sz="1800" i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 32-bit </a:t>
            </a:r>
            <a:r>
              <a:rPr lang="en-US" sz="1800" i="0" dirty="0" err="1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datapath</a:t>
            </a:r>
            <a:r>
              <a:rPr lang="en-US" sz="1800" i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32-bit bank width; FP16 outliers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28150A-EB58-7968-2C5B-1A2FFC7BB81D}"/>
              </a:ext>
            </a:extLst>
          </p:cNvPr>
          <p:cNvSpPr txBox="1"/>
          <p:nvPr/>
        </p:nvSpPr>
        <p:spPr>
          <a:xfrm>
            <a:off x="5768090" y="3823293"/>
            <a:ext cx="2791710" cy="49278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 defTabSz="720000"/>
            <a:r>
              <a:rPr lang="en-US" b="1" i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size = L1 Bank width</a:t>
            </a:r>
          </a:p>
          <a:p>
            <a:pPr algn="ctr" defTabSz="720000"/>
            <a:r>
              <a:rPr lang="en-US" b="1" i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</a:t>
            </a:r>
            <a:r>
              <a:rPr lang="en-US" b="1" i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elements per block</a:t>
            </a:r>
          </a:p>
        </p:txBody>
      </p:sp>
    </p:spTree>
    <p:extLst>
      <p:ext uri="{BB962C8B-B14F-4D97-AF65-F5344CB8AC3E}">
        <p14:creationId xmlns:p14="http://schemas.microsoft.com/office/powerpoint/2010/main" val="4754754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55D43-E340-7D54-A9AA-745DF3F88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FA149-85D1-206F-5548-3F585601C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b="1" dirty="0"/>
              <a:t>Ventaglio</a:t>
            </a:r>
            <a:r>
              <a:rPr lang="en-US" altLang="zh-CN" sz="2400" i="1" dirty="0"/>
              <a:t>: Two-Level </a:t>
            </a:r>
            <a:r>
              <a:rPr lang="en-US" altLang="zh-CN" sz="2400" dirty="0"/>
              <a:t>Gather Mechanism</a:t>
            </a:r>
            <a:endParaRPr lang="en-US" sz="2400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2984B-3A65-085F-1F94-9EADEDDF3B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44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CC79C67-8A3F-C61D-F241-3869E635D7EE}"/>
              </a:ext>
            </a:extLst>
          </p:cNvPr>
          <p:cNvSpPr txBox="1"/>
          <p:nvPr/>
        </p:nvSpPr>
        <p:spPr>
          <a:xfrm>
            <a:off x="5186050" y="49257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5" name="Picture 4" descr="A diagram of a code&#10;&#10;AI-generated content may be incorrect.">
            <a:extLst>
              <a:ext uri="{FF2B5EF4-FFF2-40B4-BE49-F238E27FC236}">
                <a16:creationId xmlns:a16="http://schemas.microsoft.com/office/drawing/2014/main" id="{BAE8C5E5-31E6-D7C5-2B4A-A3FD19317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089" y="1440350"/>
            <a:ext cx="2791711" cy="2377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9A0136-CA18-2A60-A1F5-5F7384B37A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4200" y="1011569"/>
            <a:ext cx="4425016" cy="34988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A6CF2C-83EC-247B-4F0E-48AADE70D807}"/>
              </a:ext>
            </a:extLst>
          </p:cNvPr>
          <p:cNvSpPr txBox="1"/>
          <p:nvPr/>
        </p:nvSpPr>
        <p:spPr>
          <a:xfrm>
            <a:off x="237379" y="563232"/>
            <a:ext cx="7156450" cy="3784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720000"/>
            <a:r>
              <a:rPr lang="en-US" sz="1800" i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 32-bit </a:t>
            </a:r>
            <a:r>
              <a:rPr lang="en-US" sz="1800" i="0" dirty="0" err="1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datapath</a:t>
            </a:r>
            <a:r>
              <a:rPr lang="en-US" sz="1800" i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32-bit bank width; FP16 outliers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CAE96-E041-EA1F-8BFF-B7AA675B46B4}"/>
              </a:ext>
            </a:extLst>
          </p:cNvPr>
          <p:cNvSpPr txBox="1"/>
          <p:nvPr/>
        </p:nvSpPr>
        <p:spPr>
          <a:xfrm>
            <a:off x="5768090" y="3823293"/>
            <a:ext cx="2791710" cy="49278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 defTabSz="720000"/>
            <a:r>
              <a:rPr lang="en-US" b="1" i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size = L1 Bank width</a:t>
            </a:r>
          </a:p>
          <a:p>
            <a:pPr algn="ctr" defTabSz="720000"/>
            <a:r>
              <a:rPr lang="en-US" b="1" i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</a:t>
            </a:r>
            <a:r>
              <a:rPr lang="en-US" b="1" i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elements per block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B29C221-5084-9228-DAAD-B91158C0EBB8}"/>
              </a:ext>
            </a:extLst>
          </p:cNvPr>
          <p:cNvCxnSpPr>
            <a:cxnSpLocks/>
          </p:cNvCxnSpPr>
          <p:nvPr/>
        </p:nvCxnSpPr>
        <p:spPr>
          <a:xfrm flipV="1">
            <a:off x="1219200" y="2571750"/>
            <a:ext cx="711200" cy="134620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B91032-F754-23D6-B4B5-AAEF6B6D5930}"/>
              </a:ext>
            </a:extLst>
          </p:cNvPr>
          <p:cNvCxnSpPr>
            <a:cxnSpLocks/>
          </p:cNvCxnSpPr>
          <p:nvPr/>
        </p:nvCxnSpPr>
        <p:spPr>
          <a:xfrm flipH="1" flipV="1">
            <a:off x="1416050" y="2571750"/>
            <a:ext cx="95250" cy="134620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121178A-EF54-C407-5722-9858AFE7A12F}"/>
              </a:ext>
            </a:extLst>
          </p:cNvPr>
          <p:cNvCxnSpPr>
            <a:cxnSpLocks/>
          </p:cNvCxnSpPr>
          <p:nvPr/>
        </p:nvCxnSpPr>
        <p:spPr>
          <a:xfrm flipV="1">
            <a:off x="1809750" y="2571750"/>
            <a:ext cx="1155700" cy="134620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237EC84-E6B1-F4FE-BA3B-401879802937}"/>
              </a:ext>
            </a:extLst>
          </p:cNvPr>
          <p:cNvCxnSpPr>
            <a:cxnSpLocks/>
          </p:cNvCxnSpPr>
          <p:nvPr/>
        </p:nvCxnSpPr>
        <p:spPr>
          <a:xfrm flipV="1">
            <a:off x="2114550" y="2571750"/>
            <a:ext cx="349250" cy="134620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A9256CB3-B912-67FE-1AFB-BA1DB480D3F0}"/>
              </a:ext>
            </a:extLst>
          </p:cNvPr>
          <p:cNvSpPr/>
          <p:nvPr/>
        </p:nvSpPr>
        <p:spPr>
          <a:xfrm>
            <a:off x="5798313" y="2486406"/>
            <a:ext cx="1595516" cy="256794"/>
          </a:xfrm>
          <a:prstGeom prst="rect">
            <a:avLst/>
          </a:prstGeom>
          <a:noFill/>
          <a:ln>
            <a:solidFill>
              <a:schemeClr val="accent4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65DEB9-24FB-C375-D3C5-C11248002496}"/>
              </a:ext>
            </a:extLst>
          </p:cNvPr>
          <p:cNvSpPr/>
          <p:nvPr/>
        </p:nvSpPr>
        <p:spPr>
          <a:xfrm>
            <a:off x="1181819" y="4085787"/>
            <a:ext cx="155275" cy="154096"/>
          </a:xfrm>
          <a:prstGeom prst="rect">
            <a:avLst/>
          </a:prstGeom>
          <a:noFill/>
          <a:ln>
            <a:solidFill>
              <a:schemeClr val="accent4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E14CAF-F6FE-7D8F-1A3D-C8E2D4D9CB1D}"/>
              </a:ext>
            </a:extLst>
          </p:cNvPr>
          <p:cNvSpPr/>
          <p:nvPr/>
        </p:nvSpPr>
        <p:spPr>
          <a:xfrm>
            <a:off x="1386037" y="4085787"/>
            <a:ext cx="155275" cy="154096"/>
          </a:xfrm>
          <a:prstGeom prst="rect">
            <a:avLst/>
          </a:prstGeom>
          <a:noFill/>
          <a:ln>
            <a:solidFill>
              <a:schemeClr val="accent4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E5ED9B-0003-D0CD-E30F-50153EB28FAB}"/>
              </a:ext>
            </a:extLst>
          </p:cNvPr>
          <p:cNvSpPr/>
          <p:nvPr/>
        </p:nvSpPr>
        <p:spPr>
          <a:xfrm>
            <a:off x="1687836" y="4085787"/>
            <a:ext cx="155275" cy="154096"/>
          </a:xfrm>
          <a:prstGeom prst="rect">
            <a:avLst/>
          </a:prstGeom>
          <a:noFill/>
          <a:ln>
            <a:solidFill>
              <a:schemeClr val="accent4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C655D7-C79E-44A3-1502-D341901C0D9B}"/>
              </a:ext>
            </a:extLst>
          </p:cNvPr>
          <p:cNvSpPr/>
          <p:nvPr/>
        </p:nvSpPr>
        <p:spPr>
          <a:xfrm>
            <a:off x="2110417" y="4085787"/>
            <a:ext cx="155275" cy="154096"/>
          </a:xfrm>
          <a:prstGeom prst="rect">
            <a:avLst/>
          </a:prstGeom>
          <a:noFill/>
          <a:ln>
            <a:solidFill>
              <a:schemeClr val="accent4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B38E81-F081-085A-1511-ABE3E4EC7A4E}"/>
              </a:ext>
            </a:extLst>
          </p:cNvPr>
          <p:cNvSpPr/>
          <p:nvPr/>
        </p:nvSpPr>
        <p:spPr>
          <a:xfrm>
            <a:off x="1269108" y="2394582"/>
            <a:ext cx="155275" cy="154096"/>
          </a:xfrm>
          <a:prstGeom prst="rect">
            <a:avLst/>
          </a:prstGeom>
          <a:noFill/>
          <a:ln>
            <a:solidFill>
              <a:schemeClr val="accent4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2E61E3-55B2-6F4A-6E1E-C0E57BFB7E43}"/>
              </a:ext>
            </a:extLst>
          </p:cNvPr>
          <p:cNvSpPr/>
          <p:nvPr/>
        </p:nvSpPr>
        <p:spPr>
          <a:xfrm>
            <a:off x="1898548" y="2394582"/>
            <a:ext cx="155275" cy="154096"/>
          </a:xfrm>
          <a:prstGeom prst="rect">
            <a:avLst/>
          </a:prstGeom>
          <a:noFill/>
          <a:ln>
            <a:solidFill>
              <a:schemeClr val="accent4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0F23D4-C870-5CF0-651A-8ACC752A1721}"/>
              </a:ext>
            </a:extLst>
          </p:cNvPr>
          <p:cNvSpPr/>
          <p:nvPr/>
        </p:nvSpPr>
        <p:spPr>
          <a:xfrm>
            <a:off x="2417571" y="2382730"/>
            <a:ext cx="155275" cy="154096"/>
          </a:xfrm>
          <a:prstGeom prst="rect">
            <a:avLst/>
          </a:prstGeom>
          <a:noFill/>
          <a:ln>
            <a:solidFill>
              <a:schemeClr val="accent4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1B83C6-A1BA-25E7-9165-1B66B5D35954}"/>
              </a:ext>
            </a:extLst>
          </p:cNvPr>
          <p:cNvSpPr/>
          <p:nvPr/>
        </p:nvSpPr>
        <p:spPr>
          <a:xfrm>
            <a:off x="2810175" y="2382730"/>
            <a:ext cx="155275" cy="154096"/>
          </a:xfrm>
          <a:prstGeom prst="rect">
            <a:avLst/>
          </a:prstGeom>
          <a:noFill/>
          <a:ln>
            <a:solidFill>
              <a:schemeClr val="accent4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72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3" grpId="0" animBg="1"/>
      <p:bldP spid="15" grpId="0" animBg="1"/>
      <p:bldP spid="16" grpId="0" animBg="1"/>
      <p:bldP spid="19" grpId="0" animBg="1"/>
      <p:bldP spid="20" grpId="0" animBg="1"/>
      <p:bldP spid="2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54E2A-5312-3496-06D3-B378C840C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19705-122A-0E5F-4749-07DA25B7B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b="1" dirty="0"/>
              <a:t>Ventaglio</a:t>
            </a:r>
            <a:r>
              <a:rPr lang="en-US" altLang="zh-CN" sz="2400" i="1" dirty="0"/>
              <a:t>: Two-Level </a:t>
            </a:r>
            <a:r>
              <a:rPr lang="en-US" altLang="zh-CN" sz="2400" dirty="0"/>
              <a:t>Gather Mechanism</a:t>
            </a:r>
            <a:endParaRPr lang="en-US" sz="2400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BB8BC7-E613-F0B8-8150-C9B74A5FF1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45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27555EB-57C3-0F4E-DD50-D446498E9D7D}"/>
              </a:ext>
            </a:extLst>
          </p:cNvPr>
          <p:cNvSpPr txBox="1"/>
          <p:nvPr/>
        </p:nvSpPr>
        <p:spPr>
          <a:xfrm>
            <a:off x="5186050" y="49257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5" name="Picture 4" descr="A diagram of a code&#10;&#10;AI-generated content may be incorrect.">
            <a:extLst>
              <a:ext uri="{FF2B5EF4-FFF2-40B4-BE49-F238E27FC236}">
                <a16:creationId xmlns:a16="http://schemas.microsoft.com/office/drawing/2014/main" id="{162682BA-AEFF-96B6-7D9F-914D123A1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089" y="1440350"/>
            <a:ext cx="2791711" cy="2377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C7603C-3458-68F9-AF25-96D54F2898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4201" y="1011569"/>
            <a:ext cx="4425014" cy="34988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490AE6-77F5-6AFC-CFCC-AC04B1C36BA2}"/>
              </a:ext>
            </a:extLst>
          </p:cNvPr>
          <p:cNvSpPr txBox="1"/>
          <p:nvPr/>
        </p:nvSpPr>
        <p:spPr>
          <a:xfrm>
            <a:off x="237379" y="563232"/>
            <a:ext cx="7156450" cy="3784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720000"/>
            <a:r>
              <a:rPr lang="en-US" sz="1800" i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 32-bit </a:t>
            </a:r>
            <a:r>
              <a:rPr lang="en-US" sz="1800" i="0" dirty="0" err="1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datapath</a:t>
            </a:r>
            <a:r>
              <a:rPr lang="en-US" sz="1800" i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32-bit bank width; FP16 outliers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3B6F25-057B-1F24-E16B-B3FD75D1D1AF}"/>
              </a:ext>
            </a:extLst>
          </p:cNvPr>
          <p:cNvSpPr txBox="1"/>
          <p:nvPr/>
        </p:nvSpPr>
        <p:spPr>
          <a:xfrm>
            <a:off x="5768090" y="3823293"/>
            <a:ext cx="2791710" cy="49278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 defTabSz="720000"/>
            <a:r>
              <a:rPr lang="en-US" b="1" i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size = L1 Bank width</a:t>
            </a:r>
          </a:p>
          <a:p>
            <a:pPr algn="ctr" defTabSz="720000"/>
            <a:r>
              <a:rPr lang="en-US" b="1" i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</a:t>
            </a:r>
            <a:r>
              <a:rPr lang="en-US" b="1" i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elements per block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453195-723B-9833-EDC2-B5A3511C8424}"/>
              </a:ext>
            </a:extLst>
          </p:cNvPr>
          <p:cNvSpPr/>
          <p:nvPr/>
        </p:nvSpPr>
        <p:spPr>
          <a:xfrm>
            <a:off x="1292352" y="1505712"/>
            <a:ext cx="1840992" cy="170688"/>
          </a:xfrm>
          <a:prstGeom prst="rect">
            <a:avLst/>
          </a:prstGeom>
          <a:noFill/>
          <a:ln>
            <a:solidFill>
              <a:schemeClr val="accent4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A8CEA5-B687-1F31-724B-34747E220407}"/>
              </a:ext>
            </a:extLst>
          </p:cNvPr>
          <p:cNvSpPr/>
          <p:nvPr/>
        </p:nvSpPr>
        <p:spPr>
          <a:xfrm>
            <a:off x="5798313" y="2486406"/>
            <a:ext cx="1595516" cy="256794"/>
          </a:xfrm>
          <a:prstGeom prst="rect">
            <a:avLst/>
          </a:prstGeom>
          <a:noFill/>
          <a:ln>
            <a:solidFill>
              <a:schemeClr val="accent4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4DBD9A-81A1-C88C-C028-43371B8A4F83}"/>
              </a:ext>
            </a:extLst>
          </p:cNvPr>
          <p:cNvSpPr/>
          <p:nvPr/>
        </p:nvSpPr>
        <p:spPr>
          <a:xfrm>
            <a:off x="1269108" y="2394582"/>
            <a:ext cx="155275" cy="154096"/>
          </a:xfrm>
          <a:prstGeom prst="rect">
            <a:avLst/>
          </a:prstGeom>
          <a:noFill/>
          <a:ln>
            <a:solidFill>
              <a:schemeClr val="accent4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8EE55D-DEF4-3126-D175-6E1F0D4DAC03}"/>
              </a:ext>
            </a:extLst>
          </p:cNvPr>
          <p:cNvSpPr/>
          <p:nvPr/>
        </p:nvSpPr>
        <p:spPr>
          <a:xfrm>
            <a:off x="1898548" y="2394582"/>
            <a:ext cx="155275" cy="154096"/>
          </a:xfrm>
          <a:prstGeom prst="rect">
            <a:avLst/>
          </a:prstGeom>
          <a:noFill/>
          <a:ln>
            <a:solidFill>
              <a:schemeClr val="accent4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78146-8BDC-3426-E144-384776C6C9C7}"/>
              </a:ext>
            </a:extLst>
          </p:cNvPr>
          <p:cNvSpPr/>
          <p:nvPr/>
        </p:nvSpPr>
        <p:spPr>
          <a:xfrm>
            <a:off x="2417571" y="2382730"/>
            <a:ext cx="155275" cy="154096"/>
          </a:xfrm>
          <a:prstGeom prst="rect">
            <a:avLst/>
          </a:prstGeom>
          <a:noFill/>
          <a:ln>
            <a:solidFill>
              <a:schemeClr val="accent4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54006E-AED6-4698-B34E-B1C3E5DD9287}"/>
              </a:ext>
            </a:extLst>
          </p:cNvPr>
          <p:cNvSpPr/>
          <p:nvPr/>
        </p:nvSpPr>
        <p:spPr>
          <a:xfrm>
            <a:off x="2810175" y="2382730"/>
            <a:ext cx="155275" cy="154096"/>
          </a:xfrm>
          <a:prstGeom prst="rect">
            <a:avLst/>
          </a:prstGeom>
          <a:noFill/>
          <a:ln>
            <a:solidFill>
              <a:schemeClr val="accent4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85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52213-C223-A76F-0CA1-C92EA228E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873F3-3331-28F6-A914-A49AA5D99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Proposed Architecture </a:t>
            </a:r>
            <a:endParaRPr lang="en-US" sz="2400" b="1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9D506-B7F0-1E43-57A0-2DF9A228CB6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 err="1"/>
              <a:t>QuantSparse</a:t>
            </a:r>
            <a:r>
              <a:rPr lang="en-US" dirty="0"/>
              <a:t> 3D - Bowen Wang, Paul Scheffler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F8CDDB-7B7F-F757-1AEF-1F083410D6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46</a:t>
            </a:fld>
            <a:endParaRPr lang="en-US"/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110DC25C-E0AE-274C-571A-AB3B13A2A6DA}"/>
              </a:ext>
            </a:extLst>
          </p:cNvPr>
          <p:cNvGrpSpPr/>
          <p:nvPr/>
        </p:nvGrpSpPr>
        <p:grpSpPr>
          <a:xfrm>
            <a:off x="5124446" y="1598530"/>
            <a:ext cx="3352803" cy="590805"/>
            <a:chOff x="5359396" y="1564541"/>
            <a:chExt cx="3352803" cy="590805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98CC8E3F-41B2-E70E-C0DD-39A43F688A5B}"/>
                </a:ext>
              </a:extLst>
            </p:cNvPr>
            <p:cNvSpPr/>
            <p:nvPr/>
          </p:nvSpPr>
          <p:spPr>
            <a:xfrm>
              <a:off x="5359401" y="1564542"/>
              <a:ext cx="3352798" cy="590804"/>
            </a:xfrm>
            <a:prstGeom prst="rect">
              <a:avLst/>
            </a:prstGeom>
            <a:solidFill>
              <a:srgbClr val="910569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11"/>
            </a:p>
          </p:txBody>
        </p:sp>
        <p:sp>
          <p:nvSpPr>
            <p:cNvPr id="141" name="内容占位符 2">
              <a:extLst>
                <a:ext uri="{FF2B5EF4-FFF2-40B4-BE49-F238E27FC236}">
                  <a16:creationId xmlns:a16="http://schemas.microsoft.com/office/drawing/2014/main" id="{8E8F61B0-3C14-AF8E-70DB-5F27AE1A674F}"/>
                </a:ext>
              </a:extLst>
            </p:cNvPr>
            <p:cNvSpPr txBox="1">
              <a:spLocks/>
            </p:cNvSpPr>
            <p:nvPr/>
          </p:nvSpPr>
          <p:spPr>
            <a:xfrm>
              <a:off x="5359396" y="1842994"/>
              <a:ext cx="3352800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270" dirty="0">
                  <a:solidFill>
                    <a:schemeClr val="accent5"/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Efficient scatter/gather unit</a:t>
              </a:r>
            </a:p>
          </p:txBody>
        </p:sp>
        <p:sp>
          <p:nvSpPr>
            <p:cNvPr id="142" name="内容占位符 2">
              <a:extLst>
                <a:ext uri="{FF2B5EF4-FFF2-40B4-BE49-F238E27FC236}">
                  <a16:creationId xmlns:a16="http://schemas.microsoft.com/office/drawing/2014/main" id="{889DBF6D-54B4-0E49-FFCF-17B0A156165B}"/>
                </a:ext>
              </a:extLst>
            </p:cNvPr>
            <p:cNvSpPr txBox="1">
              <a:spLocks/>
            </p:cNvSpPr>
            <p:nvPr/>
          </p:nvSpPr>
          <p:spPr>
            <a:xfrm>
              <a:off x="5359397" y="1564541"/>
              <a:ext cx="3352796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429" b="1" i="1" dirty="0">
                  <a:solidFill>
                    <a:srgbClr val="910569"/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Structured Sparsity in Cluster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8925FB8-3913-4302-CEC0-0768D0B23031}"/>
              </a:ext>
            </a:extLst>
          </p:cNvPr>
          <p:cNvGrpSpPr/>
          <p:nvPr/>
        </p:nvGrpSpPr>
        <p:grpSpPr>
          <a:xfrm>
            <a:off x="5124446" y="2347300"/>
            <a:ext cx="3352803" cy="590805"/>
            <a:chOff x="5359396" y="2414769"/>
            <a:chExt cx="3352803" cy="590805"/>
          </a:xfrm>
        </p:grpSpPr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7AEA1D05-B1E5-F640-E537-E14999D9A77B}"/>
                </a:ext>
              </a:extLst>
            </p:cNvPr>
            <p:cNvSpPr/>
            <p:nvPr/>
          </p:nvSpPr>
          <p:spPr>
            <a:xfrm>
              <a:off x="5359400" y="2414770"/>
              <a:ext cx="3352799" cy="590804"/>
            </a:xfrm>
            <a:prstGeom prst="rect">
              <a:avLst/>
            </a:prstGeom>
            <a:solidFill>
              <a:srgbClr val="F0DCE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11"/>
            </a:p>
          </p:txBody>
        </p:sp>
        <p:sp>
          <p:nvSpPr>
            <p:cNvPr id="146" name="内容占位符 2">
              <a:extLst>
                <a:ext uri="{FF2B5EF4-FFF2-40B4-BE49-F238E27FC236}">
                  <a16:creationId xmlns:a16="http://schemas.microsoft.com/office/drawing/2014/main" id="{5294881D-BFB1-71F0-305B-8C6723DAB8CE}"/>
                </a:ext>
              </a:extLst>
            </p:cNvPr>
            <p:cNvSpPr txBox="1">
              <a:spLocks/>
            </p:cNvSpPr>
            <p:nvPr/>
          </p:nvSpPr>
          <p:spPr>
            <a:xfrm>
              <a:off x="5359398" y="2693222"/>
              <a:ext cx="3352798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270" dirty="0">
                  <a:solidFill>
                    <a:schemeClr val="accent5"/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Indirect streaming + scatter/gather unit</a:t>
              </a:r>
            </a:p>
          </p:txBody>
        </p:sp>
        <p:sp>
          <p:nvSpPr>
            <p:cNvPr id="147" name="内容占位符 2">
              <a:extLst>
                <a:ext uri="{FF2B5EF4-FFF2-40B4-BE49-F238E27FC236}">
                  <a16:creationId xmlns:a16="http://schemas.microsoft.com/office/drawing/2014/main" id="{D6B0A6C1-9FB7-6843-4FC0-0FA24DA189C4}"/>
                </a:ext>
              </a:extLst>
            </p:cNvPr>
            <p:cNvSpPr txBox="1">
              <a:spLocks/>
            </p:cNvSpPr>
            <p:nvPr/>
          </p:nvSpPr>
          <p:spPr>
            <a:xfrm>
              <a:off x="5359396" y="2414769"/>
              <a:ext cx="3352797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429" b="1" i="1" dirty="0">
                  <a:solidFill>
                    <a:schemeClr val="accent5"/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Unstructured Sparsity in Cluster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E74B96E-B6CA-007C-01DD-1C6E1DCEA6A4}"/>
              </a:ext>
            </a:extLst>
          </p:cNvPr>
          <p:cNvGrpSpPr/>
          <p:nvPr/>
        </p:nvGrpSpPr>
        <p:grpSpPr>
          <a:xfrm>
            <a:off x="5124444" y="3096071"/>
            <a:ext cx="3352805" cy="590805"/>
            <a:chOff x="5359394" y="3070464"/>
            <a:chExt cx="3352805" cy="590805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C269D3DD-C5F7-1D22-435C-B957B8F1B1ED}"/>
                </a:ext>
              </a:extLst>
            </p:cNvPr>
            <p:cNvSpPr/>
            <p:nvPr/>
          </p:nvSpPr>
          <p:spPr>
            <a:xfrm>
              <a:off x="5359400" y="3070465"/>
              <a:ext cx="3352799" cy="590804"/>
            </a:xfrm>
            <a:prstGeom prst="rect">
              <a:avLst/>
            </a:prstGeom>
            <a:solidFill>
              <a:schemeClr val="accent4">
                <a:lumMod val="75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11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55" name="内容占位符 2">
              <a:extLst>
                <a:ext uri="{FF2B5EF4-FFF2-40B4-BE49-F238E27FC236}">
                  <a16:creationId xmlns:a16="http://schemas.microsoft.com/office/drawing/2014/main" id="{AA7D43E4-FC21-8CB1-4B44-DFBC23F6C6F4}"/>
                </a:ext>
              </a:extLst>
            </p:cNvPr>
            <p:cNvSpPr txBox="1">
              <a:spLocks/>
            </p:cNvSpPr>
            <p:nvPr/>
          </p:nvSpPr>
          <p:spPr>
            <a:xfrm>
              <a:off x="5359398" y="3348917"/>
              <a:ext cx="3352800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270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Gather from HBM endpoint</a:t>
              </a:r>
            </a:p>
          </p:txBody>
        </p:sp>
        <p:sp>
          <p:nvSpPr>
            <p:cNvPr id="156" name="内容占位符 2">
              <a:extLst>
                <a:ext uri="{FF2B5EF4-FFF2-40B4-BE49-F238E27FC236}">
                  <a16:creationId xmlns:a16="http://schemas.microsoft.com/office/drawing/2014/main" id="{8F412FCF-D934-665F-1D67-356342E2E6EC}"/>
                </a:ext>
              </a:extLst>
            </p:cNvPr>
            <p:cNvSpPr txBox="1">
              <a:spLocks/>
            </p:cNvSpPr>
            <p:nvPr/>
          </p:nvSpPr>
          <p:spPr>
            <a:xfrm>
              <a:off x="5359394" y="3070464"/>
              <a:ext cx="3352800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429" b="1" i="1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Unstructured Sparsity in NoC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86168A1-CE4D-AB1A-659B-FE39F8FA3B63}"/>
              </a:ext>
            </a:extLst>
          </p:cNvPr>
          <p:cNvGrpSpPr/>
          <p:nvPr/>
        </p:nvGrpSpPr>
        <p:grpSpPr>
          <a:xfrm>
            <a:off x="5124441" y="849759"/>
            <a:ext cx="3352802" cy="590805"/>
            <a:chOff x="5359396" y="442714"/>
            <a:chExt cx="3352802" cy="590805"/>
          </a:xfrm>
        </p:grpSpPr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01C01C94-C1BF-99B5-3249-62D3B1F3950A}"/>
                </a:ext>
              </a:extLst>
            </p:cNvPr>
            <p:cNvSpPr/>
            <p:nvPr/>
          </p:nvSpPr>
          <p:spPr>
            <a:xfrm>
              <a:off x="5359400" y="442715"/>
              <a:ext cx="3352798" cy="590804"/>
            </a:xfrm>
            <a:prstGeom prst="rect">
              <a:avLst/>
            </a:prstGeom>
            <a:solidFill>
              <a:srgbClr val="910569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11"/>
            </a:p>
          </p:txBody>
        </p:sp>
        <p:sp>
          <p:nvSpPr>
            <p:cNvPr id="158" name="内容占位符 2">
              <a:extLst>
                <a:ext uri="{FF2B5EF4-FFF2-40B4-BE49-F238E27FC236}">
                  <a16:creationId xmlns:a16="http://schemas.microsoft.com/office/drawing/2014/main" id="{3CA7A92F-1F89-EFEC-2138-215E1179FF53}"/>
                </a:ext>
              </a:extLst>
            </p:cNvPr>
            <p:cNvSpPr txBox="1">
              <a:spLocks/>
            </p:cNvSpPr>
            <p:nvPr/>
          </p:nvSpPr>
          <p:spPr>
            <a:xfrm>
              <a:off x="5359396" y="721167"/>
              <a:ext cx="3352798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270" dirty="0">
                  <a:solidFill>
                    <a:schemeClr val="accent5"/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Customized MX-format in Vec. Engine </a:t>
              </a:r>
            </a:p>
          </p:txBody>
        </p:sp>
        <p:sp>
          <p:nvSpPr>
            <p:cNvPr id="159" name="内容占位符 2">
              <a:extLst>
                <a:ext uri="{FF2B5EF4-FFF2-40B4-BE49-F238E27FC236}">
                  <a16:creationId xmlns:a16="http://schemas.microsoft.com/office/drawing/2014/main" id="{1F68368B-5F7B-118D-C52C-D3E517B27CB1}"/>
                </a:ext>
              </a:extLst>
            </p:cNvPr>
            <p:cNvSpPr txBox="1">
              <a:spLocks/>
            </p:cNvSpPr>
            <p:nvPr/>
          </p:nvSpPr>
          <p:spPr>
            <a:xfrm>
              <a:off x="5359396" y="442714"/>
              <a:ext cx="3352797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429" b="1" i="1" dirty="0">
                  <a:solidFill>
                    <a:srgbClr val="910569"/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Block Quantization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0524581-E261-48A0-6A85-1828841CBBA7}"/>
              </a:ext>
            </a:extLst>
          </p:cNvPr>
          <p:cNvGrpSpPr/>
          <p:nvPr/>
        </p:nvGrpSpPr>
        <p:grpSpPr>
          <a:xfrm>
            <a:off x="5124441" y="3844841"/>
            <a:ext cx="3352800" cy="590805"/>
            <a:chOff x="5359400" y="3726159"/>
            <a:chExt cx="3352800" cy="590805"/>
          </a:xfrm>
        </p:grpSpPr>
        <p:sp>
          <p:nvSpPr>
            <p:cNvPr id="3" name="矩形 153">
              <a:extLst>
                <a:ext uri="{FF2B5EF4-FFF2-40B4-BE49-F238E27FC236}">
                  <a16:creationId xmlns:a16="http://schemas.microsoft.com/office/drawing/2014/main" id="{7E99B2BE-B468-CB87-EEA4-C9473AC1B980}"/>
                </a:ext>
              </a:extLst>
            </p:cNvPr>
            <p:cNvSpPr/>
            <p:nvPr/>
          </p:nvSpPr>
          <p:spPr>
            <a:xfrm>
              <a:off x="5359400" y="3726160"/>
              <a:ext cx="3352800" cy="590804"/>
            </a:xfrm>
            <a:prstGeom prst="rect">
              <a:avLst/>
            </a:prstGeom>
            <a:solidFill>
              <a:schemeClr val="accent4">
                <a:lumMod val="75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11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30" name="内容占位符 2">
              <a:extLst>
                <a:ext uri="{FF2B5EF4-FFF2-40B4-BE49-F238E27FC236}">
                  <a16:creationId xmlns:a16="http://schemas.microsoft.com/office/drawing/2014/main" id="{D8A041B4-C5BE-F1B2-23FC-4C069DAA1AF9}"/>
                </a:ext>
              </a:extLst>
            </p:cNvPr>
            <p:cNvSpPr txBox="1">
              <a:spLocks/>
            </p:cNvSpPr>
            <p:nvPr/>
          </p:nvSpPr>
          <p:spPr>
            <a:xfrm>
              <a:off x="5359400" y="4004612"/>
              <a:ext cx="3352800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270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Router with additional degrees of freedom </a:t>
              </a:r>
            </a:p>
          </p:txBody>
        </p:sp>
        <p:sp>
          <p:nvSpPr>
            <p:cNvPr id="131" name="内容占位符 2">
              <a:extLst>
                <a:ext uri="{FF2B5EF4-FFF2-40B4-BE49-F238E27FC236}">
                  <a16:creationId xmlns:a16="http://schemas.microsoft.com/office/drawing/2014/main" id="{7966E93B-1CEC-21FA-3D77-72A22AE086EA}"/>
                </a:ext>
              </a:extLst>
            </p:cNvPr>
            <p:cNvSpPr txBox="1">
              <a:spLocks/>
            </p:cNvSpPr>
            <p:nvPr/>
          </p:nvSpPr>
          <p:spPr>
            <a:xfrm>
              <a:off x="5359400" y="3726159"/>
              <a:ext cx="3352798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429" b="1" i="1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3D Architectural Modeling</a:t>
              </a:r>
            </a:p>
          </p:txBody>
        </p:sp>
      </p:grpSp>
      <p:pic>
        <p:nvPicPr>
          <p:cNvPr id="133" name="Picture 132">
            <a:extLst>
              <a:ext uri="{FF2B5EF4-FFF2-40B4-BE49-F238E27FC236}">
                <a16:creationId xmlns:a16="http://schemas.microsoft.com/office/drawing/2014/main" id="{E8C8939F-72D4-5CC6-3024-A3A95E844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63" y="687661"/>
            <a:ext cx="4329615" cy="2857678"/>
          </a:xfrm>
          <a:prstGeom prst="rect">
            <a:avLst/>
          </a:prstGeom>
        </p:spPr>
      </p:pic>
      <p:pic>
        <p:nvPicPr>
          <p:cNvPr id="132" name="图片 119">
            <a:extLst>
              <a:ext uri="{FF2B5EF4-FFF2-40B4-BE49-F238E27FC236}">
                <a16:creationId xmlns:a16="http://schemas.microsoft.com/office/drawing/2014/main" id="{FDD65372-3416-DF28-2287-8B9FDA49FE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49458" y="3494282"/>
            <a:ext cx="2770093" cy="9863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E6D877-F767-1094-95C4-2684871B04A8}"/>
              </a:ext>
            </a:extLst>
          </p:cNvPr>
          <p:cNvSpPr/>
          <p:nvPr/>
        </p:nvSpPr>
        <p:spPr>
          <a:xfrm>
            <a:off x="5065614" y="780688"/>
            <a:ext cx="3479575" cy="2217445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0CFAB6-37F5-3B5B-5B5E-4DE00850070F}"/>
              </a:ext>
            </a:extLst>
          </p:cNvPr>
          <p:cNvSpPr/>
          <p:nvPr/>
        </p:nvSpPr>
        <p:spPr>
          <a:xfrm>
            <a:off x="5061051" y="3810665"/>
            <a:ext cx="3479575" cy="709835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342926-CC77-A7B6-1734-936125226DA0}"/>
              </a:ext>
            </a:extLst>
          </p:cNvPr>
          <p:cNvSpPr/>
          <p:nvPr/>
        </p:nvSpPr>
        <p:spPr>
          <a:xfrm>
            <a:off x="4371279" y="1440564"/>
            <a:ext cx="340112" cy="612523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38100">
              <a:srgbClr val="FFFF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418D05-3811-A736-8A8C-8E973B284060}"/>
              </a:ext>
            </a:extLst>
          </p:cNvPr>
          <p:cNvSpPr/>
          <p:nvPr/>
        </p:nvSpPr>
        <p:spPr>
          <a:xfrm>
            <a:off x="748991" y="1276887"/>
            <a:ext cx="148682" cy="1661218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38100">
              <a:srgbClr val="FFFF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1737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2273F-53F2-1D99-3E0A-E1106849B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375" y="742931"/>
            <a:ext cx="4118204" cy="2033446"/>
          </a:xfrm>
        </p:spPr>
        <p:txBody>
          <a:bodyPr/>
          <a:lstStyle/>
          <a:p>
            <a:r>
              <a:rPr lang="en-US" sz="1600" dirty="0"/>
              <a:t>Decode: sparse (e.g. </a:t>
            </a:r>
            <a:r>
              <a:rPr lang="en-US" sz="1600" i="1" dirty="0"/>
              <a:t>top-k</a:t>
            </a:r>
            <a:r>
              <a:rPr lang="en-US" sz="1600" dirty="0"/>
              <a:t>) attention </a:t>
            </a:r>
            <a:r>
              <a:rPr lang="en-US" sz="1600" i="1" dirty="0"/>
              <a:t>gathers </a:t>
            </a:r>
            <a:r>
              <a:rPr lang="en-US" sz="1600" dirty="0"/>
              <a:t>vectors from V cache</a:t>
            </a:r>
          </a:p>
          <a:p>
            <a:pPr lvl="1"/>
            <a:r>
              <a:rPr lang="en-US" sz="1400" dirty="0"/>
              <a:t>V cache is in HBM, cannot fit in SPM</a:t>
            </a:r>
          </a:p>
          <a:p>
            <a:pPr lvl="1"/>
            <a:r>
              <a:rPr lang="en-US" sz="1400" dirty="0"/>
              <a:t>Entries may be as narrow as NoC bus</a:t>
            </a:r>
            <a:br>
              <a:rPr lang="en-US" sz="1400" dirty="0"/>
            </a:br>
            <a:r>
              <a:rPr lang="en-US" sz="1400" dirty="0"/>
              <a:t>(Llama-3: h=128 @ 4b </a:t>
            </a:r>
            <a:r>
              <a:rPr lang="en-US" sz="1400" dirty="0">
                <a:sym typeface="Wingdings" panose="05000000000000000000" pitchFamily="2" charset="2"/>
              </a:rPr>
              <a:t></a:t>
            </a:r>
            <a:r>
              <a:rPr lang="en-US" sz="1400" dirty="0"/>
              <a:t> 512b)</a:t>
            </a:r>
          </a:p>
          <a:p>
            <a:pPr marL="596900" lvl="1" indent="0">
              <a:buNone/>
            </a:pPr>
            <a:endParaRPr lang="de-CH" sz="142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59480-3E17-750A-D235-E4BB08CDB1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83516B-D70B-054F-43E8-9448124B407A}"/>
              </a:ext>
            </a:extLst>
          </p:cNvPr>
          <p:cNvSpPr txBox="1"/>
          <p:nvPr/>
        </p:nvSpPr>
        <p:spPr>
          <a:xfrm>
            <a:off x="194129" y="97595"/>
            <a:ext cx="6715897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900" b="1" i="0" u="none" strike="noStrike" kern="0" cap="none" spc="0" normalizeH="0" baseline="0" noProof="0" dirty="0">
                <a:ln>
                  <a:noFill/>
                </a:ln>
                <a:solidFill>
                  <a:srgbClr val="16863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V-Cache Gather for Sparse Attention</a:t>
            </a:r>
            <a:endParaRPr lang="de-CH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0FCE8A6-0AB3-4CED-4928-CDA2E1A3F2F0}"/>
              </a:ext>
            </a:extLst>
          </p:cNvPr>
          <p:cNvGrpSpPr/>
          <p:nvPr/>
        </p:nvGrpSpPr>
        <p:grpSpPr>
          <a:xfrm>
            <a:off x="4490121" y="765942"/>
            <a:ext cx="3992760" cy="1623849"/>
            <a:chOff x="4490121" y="636204"/>
            <a:chExt cx="3992760" cy="162384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16A3BDE-8D6F-AB51-762E-4E9918A1FD48}"/>
                </a:ext>
              </a:extLst>
            </p:cNvPr>
            <p:cNvGrpSpPr/>
            <p:nvPr/>
          </p:nvGrpSpPr>
          <p:grpSpPr>
            <a:xfrm>
              <a:off x="4490121" y="636204"/>
              <a:ext cx="3577084" cy="1623849"/>
              <a:chOff x="4725071" y="650085"/>
              <a:chExt cx="3577084" cy="1623849"/>
            </a:xfrm>
          </p:grpSpPr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E8CD08E9-825A-81EC-43D6-29A7A6B196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25071" y="780890"/>
                <a:ext cx="3577084" cy="1493044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A9B6602-906F-2BE5-38F6-DCF65B165CE9}"/>
                  </a:ext>
                </a:extLst>
              </p:cNvPr>
              <p:cNvSpPr txBox="1"/>
              <p:nvPr/>
            </p:nvSpPr>
            <p:spPr>
              <a:xfrm>
                <a:off x="4946650" y="1076185"/>
                <a:ext cx="103586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sparse attn. </a:t>
                </a:r>
                <a:r>
                  <a:rPr lang="en-US" sz="1100" dirty="0">
                    <a:latin typeface="Consolas" panose="020B0609020204030204" pitchFamily="49" charset="0"/>
                  </a:rPr>
                  <a:t>a</a:t>
                </a:r>
                <a:endParaRPr lang="de-CH" sz="11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1D7F303-B3BA-D14E-2837-8FFD00BCACAC}"/>
                  </a:ext>
                </a:extLst>
              </p:cNvPr>
              <p:cNvSpPr txBox="1"/>
              <p:nvPr/>
            </p:nvSpPr>
            <p:spPr>
              <a:xfrm>
                <a:off x="6719066" y="650085"/>
                <a:ext cx="2792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i="1" dirty="0"/>
                  <a:t>V</a:t>
                </a:r>
                <a:endParaRPr lang="de-CH" sz="1100" i="1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69B2E53-893A-AC7E-49CD-98428834A6F9}"/>
                  </a:ext>
                </a:extLst>
              </p:cNvPr>
              <p:cNvSpPr txBox="1"/>
              <p:nvPr/>
            </p:nvSpPr>
            <p:spPr>
              <a:xfrm>
                <a:off x="5770103" y="1697284"/>
                <a:ext cx="69442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i="1" dirty="0"/>
                  <a:t>V </a:t>
                </a:r>
                <a:r>
                  <a:rPr lang="en-US" sz="1100" dirty="0"/>
                  <a:t>cache</a:t>
                </a:r>
                <a:endParaRPr lang="de-CH" sz="1100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BE63EA3-EC9E-B0CD-2441-2F718504D062}"/>
                  </a:ext>
                </a:extLst>
              </p:cNvPr>
              <p:cNvSpPr txBox="1"/>
              <p:nvPr/>
            </p:nvSpPr>
            <p:spPr>
              <a:xfrm>
                <a:off x="4928312" y="1301811"/>
                <a:ext cx="3129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a</a:t>
                </a:r>
                <a:r>
                  <a:rPr lang="en-US" sz="1100" baseline="-250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1</a:t>
                </a:r>
                <a:endParaRPr lang="de-CH" sz="1100" baseline="-25000" dirty="0">
                  <a:latin typeface="Consolas" panose="020B06090202040302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2F3A869-81F4-7D26-C74E-4BB61199AF19}"/>
                  </a:ext>
                </a:extLst>
              </p:cNvPr>
              <p:cNvSpPr txBox="1"/>
              <p:nvPr/>
            </p:nvSpPr>
            <p:spPr>
              <a:xfrm>
                <a:off x="5241218" y="1301811"/>
                <a:ext cx="3129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a</a:t>
                </a:r>
                <a:r>
                  <a:rPr lang="en-US" sz="1100" baseline="-250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3</a:t>
                </a:r>
                <a:endParaRPr lang="de-CH" sz="1100" baseline="-25000" dirty="0">
                  <a:latin typeface="Consolas" panose="020B06090202040302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F44CA2-C30A-ED6D-F597-C0A589B5D719}"/>
                  </a:ext>
                </a:extLst>
              </p:cNvPr>
              <p:cNvSpPr txBox="1"/>
              <p:nvPr/>
            </p:nvSpPr>
            <p:spPr>
              <a:xfrm>
                <a:off x="5394901" y="1305108"/>
                <a:ext cx="3129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a</a:t>
                </a:r>
                <a:r>
                  <a:rPr lang="en-US" sz="1100" baseline="-250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4</a:t>
                </a:r>
                <a:endParaRPr lang="de-CH" sz="1100" baseline="-25000" dirty="0">
                  <a:latin typeface="Consolas" panose="020B06090202040302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2FF7A44-D8AE-EE76-B2A9-6A4EBEA5A5AB}"/>
                  </a:ext>
                </a:extLst>
              </p:cNvPr>
              <p:cNvSpPr txBox="1"/>
              <p:nvPr/>
            </p:nvSpPr>
            <p:spPr>
              <a:xfrm>
                <a:off x="5853483" y="1301811"/>
                <a:ext cx="3129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a</a:t>
                </a:r>
                <a:r>
                  <a:rPr lang="en-US" sz="1100" baseline="-250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s</a:t>
                </a:r>
                <a:endParaRPr lang="de-CH" sz="1100" baseline="-25000" dirty="0">
                  <a:latin typeface="Consolas" panose="020B06090202040302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071F638-2A50-107E-D22D-2C76306ED78D}"/>
                  </a:ext>
                </a:extLst>
              </p:cNvPr>
              <p:cNvSpPr txBox="1"/>
              <p:nvPr/>
            </p:nvSpPr>
            <p:spPr>
              <a:xfrm>
                <a:off x="4795730" y="1319803"/>
                <a:ext cx="26161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B7B7B7"/>
                    </a:solidFill>
                    <a:latin typeface="Consolas" panose="020B0609020204030204" pitchFamily="49" charset="0"/>
                    <a:cs typeface="Courier New" panose="02070309020205020404" pitchFamily="49" charset="0"/>
                  </a:rPr>
                  <a:t>0</a:t>
                </a:r>
                <a:endParaRPr lang="de-CH" sz="1100" baseline="-25000" dirty="0">
                  <a:solidFill>
                    <a:srgbClr val="B7B7B7"/>
                  </a:solidFill>
                  <a:latin typeface="Consolas" panose="020B06090202040302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4F070E2-2374-2B25-AC28-BF45B9199092}"/>
                  </a:ext>
                </a:extLst>
              </p:cNvPr>
              <p:cNvSpPr txBox="1"/>
              <p:nvPr/>
            </p:nvSpPr>
            <p:spPr>
              <a:xfrm>
                <a:off x="5110413" y="1319803"/>
                <a:ext cx="26161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B7B7B7"/>
                    </a:solidFill>
                    <a:latin typeface="Consolas" panose="020B0609020204030204" pitchFamily="49" charset="0"/>
                    <a:cs typeface="Courier New" panose="02070309020205020404" pitchFamily="49" charset="0"/>
                  </a:rPr>
                  <a:t>0</a:t>
                </a:r>
                <a:endParaRPr lang="de-CH" sz="1100" baseline="-25000" dirty="0">
                  <a:solidFill>
                    <a:srgbClr val="B7B7B7"/>
                  </a:solidFill>
                  <a:latin typeface="Consolas" panose="020B06090202040302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4B3177C-8F41-3A1A-25BE-33D66078E60F}"/>
                  </a:ext>
                </a:extLst>
              </p:cNvPr>
              <p:cNvSpPr txBox="1"/>
              <p:nvPr/>
            </p:nvSpPr>
            <p:spPr>
              <a:xfrm>
                <a:off x="5577224" y="1319803"/>
                <a:ext cx="26161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B7B7B7"/>
                    </a:solidFill>
                    <a:latin typeface="Consolas" panose="020B0609020204030204" pitchFamily="49" charset="0"/>
                    <a:cs typeface="Courier New" panose="02070309020205020404" pitchFamily="49" charset="0"/>
                  </a:rPr>
                  <a:t>0</a:t>
                </a:r>
                <a:endParaRPr lang="de-CH" sz="1100" baseline="-25000" dirty="0">
                  <a:solidFill>
                    <a:srgbClr val="B7B7B7"/>
                  </a:solidFill>
                  <a:latin typeface="Consolas" panose="020B06090202040302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D770645-4F61-4835-69FC-58BF638774A2}"/>
                  </a:ext>
                </a:extLst>
              </p:cNvPr>
              <p:cNvSpPr txBox="1"/>
              <p:nvPr/>
            </p:nvSpPr>
            <p:spPr>
              <a:xfrm>
                <a:off x="5723764" y="1321268"/>
                <a:ext cx="26161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B7B7B7"/>
                    </a:solidFill>
                    <a:latin typeface="Consolas" panose="020B0609020204030204" pitchFamily="49" charset="0"/>
                    <a:cs typeface="Courier New" panose="02070309020205020404" pitchFamily="49" charset="0"/>
                  </a:rPr>
                  <a:t>0</a:t>
                </a:r>
                <a:endParaRPr lang="de-CH" sz="1100" baseline="-25000" dirty="0">
                  <a:solidFill>
                    <a:srgbClr val="B7B7B7"/>
                  </a:solidFill>
                  <a:latin typeface="Consolas" panose="020B06090202040302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53DE9D9-A1AF-AD1A-48D2-6B5592D1CE95}"/>
                  </a:ext>
                </a:extLst>
              </p:cNvPr>
              <p:cNvSpPr txBox="1"/>
              <p:nvPr/>
            </p:nvSpPr>
            <p:spPr>
              <a:xfrm>
                <a:off x="6702235" y="987486"/>
                <a:ext cx="3129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v</a:t>
                </a:r>
                <a:r>
                  <a:rPr lang="en-US" sz="1100" baseline="-250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1</a:t>
                </a:r>
                <a:endParaRPr lang="de-CH" sz="1100" baseline="-25000" dirty="0">
                  <a:latin typeface="Consolas" panose="020B06090202040302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C532E73-7127-EE01-2F19-B39A4E4324D9}"/>
                  </a:ext>
                </a:extLst>
              </p:cNvPr>
              <p:cNvSpPr txBox="1"/>
              <p:nvPr/>
            </p:nvSpPr>
            <p:spPr>
              <a:xfrm>
                <a:off x="6719066" y="1295420"/>
                <a:ext cx="3129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v</a:t>
                </a:r>
                <a:r>
                  <a:rPr lang="en-US" sz="1100" baseline="-250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3</a:t>
                </a:r>
                <a:endParaRPr lang="de-CH" sz="1100" baseline="-25000" dirty="0">
                  <a:latin typeface="Consolas" panose="020B06090202040302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5722FF8-9CC3-D33C-78B7-A3C68148BB26}"/>
                  </a:ext>
                </a:extLst>
              </p:cNvPr>
              <p:cNvSpPr txBox="1"/>
              <p:nvPr/>
            </p:nvSpPr>
            <p:spPr>
              <a:xfrm>
                <a:off x="6717500" y="1450608"/>
                <a:ext cx="3129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v</a:t>
                </a:r>
                <a:r>
                  <a:rPr lang="en-US" sz="1100" baseline="-250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4</a:t>
                </a:r>
                <a:endParaRPr lang="de-CH" sz="1100" baseline="-25000" dirty="0">
                  <a:latin typeface="Consolas" panose="020B06090202040302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CB8A9C1-6329-4284-1446-DE3BD3E0338F}"/>
                  </a:ext>
                </a:extLst>
              </p:cNvPr>
              <p:cNvSpPr txBox="1"/>
              <p:nvPr/>
            </p:nvSpPr>
            <p:spPr>
              <a:xfrm>
                <a:off x="6717500" y="1913730"/>
                <a:ext cx="3129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v</a:t>
                </a:r>
                <a:r>
                  <a:rPr lang="en-US" sz="1100" baseline="-250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s</a:t>
                </a:r>
                <a:endParaRPr lang="de-CH" sz="1100" baseline="-25000" dirty="0">
                  <a:latin typeface="Consolas" panose="020B06090202040302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32AE63-2F19-7244-E1E2-8D797195CCE9}"/>
                  </a:ext>
                </a:extLst>
              </p:cNvPr>
              <p:cNvSpPr txBox="1"/>
              <p:nvPr/>
            </p:nvSpPr>
            <p:spPr>
              <a:xfrm>
                <a:off x="7531288" y="1076185"/>
                <a:ext cx="68480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output </a:t>
                </a:r>
                <a:r>
                  <a:rPr lang="en-US" sz="1100" dirty="0">
                    <a:latin typeface="Consolas" panose="020B0609020204030204" pitchFamily="49" charset="0"/>
                  </a:rPr>
                  <a:t>z</a:t>
                </a:r>
                <a:endParaRPr lang="de-CH" sz="1100" dirty="0">
                  <a:latin typeface="Consolas" panose="020B0609020204030204" pitchFamily="49" charset="0"/>
                </a:endParaRPr>
              </a:p>
            </p:txBody>
          </p:sp>
        </p:grp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F181E9E-BD1A-71F9-00BE-DFFF4459AF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49361" y="973605"/>
              <a:ext cx="336738" cy="153133"/>
            </a:xfrm>
            <a:prstGeom prst="straightConnector1">
              <a:avLst/>
            </a:prstGeom>
            <a:ln>
              <a:solidFill>
                <a:schemeClr val="bg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8CF88BF-323D-6C31-9A88-4832627305AC}"/>
                </a:ext>
              </a:extLst>
            </p:cNvPr>
            <p:cNvCxnSpPr/>
            <p:nvPr/>
          </p:nvCxnSpPr>
          <p:spPr>
            <a:xfrm flipH="1">
              <a:off x="6949361" y="973605"/>
              <a:ext cx="336738" cy="480215"/>
            </a:xfrm>
            <a:prstGeom prst="straightConnector1">
              <a:avLst/>
            </a:prstGeom>
            <a:ln>
              <a:solidFill>
                <a:schemeClr val="bg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129237E-AE99-BF94-0942-F636DBCE5D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49361" y="973605"/>
              <a:ext cx="336738" cy="643224"/>
            </a:xfrm>
            <a:prstGeom prst="straightConnector1">
              <a:avLst/>
            </a:prstGeom>
            <a:ln>
              <a:solidFill>
                <a:schemeClr val="bg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43D4369-9C44-DD40-0D9B-EB899B92E930}"/>
                </a:ext>
              </a:extLst>
            </p:cNvPr>
            <p:cNvSpPr txBox="1"/>
            <p:nvPr/>
          </p:nvSpPr>
          <p:spPr>
            <a:xfrm>
              <a:off x="7240233" y="762226"/>
              <a:ext cx="124264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gathered </a:t>
              </a:r>
              <a:r>
                <a:rPr lang="en-US" sz="1100" dirty="0">
                  <a:latin typeface="Consolas" panose="020B0609020204030204" pitchFamily="49" charset="0"/>
                </a:rPr>
                <a:t>V_vecs</a:t>
              </a:r>
              <a:endParaRPr lang="de-CH" sz="1100" dirty="0">
                <a:latin typeface="Consolas" panose="020B0609020204030204" pitchFamily="49" charset="0"/>
              </a:endParaRPr>
            </a:p>
          </p:txBody>
        </p:sp>
      </p:grpSp>
      <p:sp>
        <p:nvSpPr>
          <p:cNvPr id="172" name="Rectangle 171">
            <a:extLst>
              <a:ext uri="{FF2B5EF4-FFF2-40B4-BE49-F238E27FC236}">
                <a16:creationId xmlns:a16="http://schemas.microsoft.com/office/drawing/2014/main" id="{A024814C-F4F3-0AA8-AC25-C6EE1227418E}"/>
              </a:ext>
            </a:extLst>
          </p:cNvPr>
          <p:cNvSpPr/>
          <p:nvPr/>
        </p:nvSpPr>
        <p:spPr>
          <a:xfrm>
            <a:off x="4541459" y="2513956"/>
            <a:ext cx="2202359" cy="2095602"/>
          </a:xfrm>
          <a:prstGeom prst="rect">
            <a:avLst/>
          </a:prstGeom>
          <a:solidFill>
            <a:srgbClr val="D0D4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Cluster tile</a:t>
            </a:r>
            <a:endParaRPr lang="de-CH" sz="11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51" name="矩形 198">
            <a:extLst>
              <a:ext uri="{FF2B5EF4-FFF2-40B4-BE49-F238E27FC236}">
                <a16:creationId xmlns:a16="http://schemas.microsoft.com/office/drawing/2014/main" id="{67D2912D-3B42-4B33-F88A-E3A9576DE41B}"/>
              </a:ext>
            </a:extLst>
          </p:cNvPr>
          <p:cNvSpPr/>
          <p:nvPr/>
        </p:nvSpPr>
        <p:spPr>
          <a:xfrm rot="5400000">
            <a:off x="3876326" y="3498396"/>
            <a:ext cx="1781601" cy="3375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11" b="1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TCDM (Multi-banked L1)</a:t>
            </a:r>
            <a:endParaRPr lang="zh-CN" altLang="en-US" sz="1111" b="1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53" name="矩形 196">
            <a:extLst>
              <a:ext uri="{FF2B5EF4-FFF2-40B4-BE49-F238E27FC236}">
                <a16:creationId xmlns:a16="http://schemas.microsoft.com/office/drawing/2014/main" id="{FA1579BE-144E-FE28-23CA-908C86F33340}"/>
              </a:ext>
            </a:extLst>
          </p:cNvPr>
          <p:cNvSpPr/>
          <p:nvPr/>
        </p:nvSpPr>
        <p:spPr>
          <a:xfrm>
            <a:off x="5348514" y="2781636"/>
            <a:ext cx="967064" cy="1336352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1111" b="1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iDMA</a:t>
            </a:r>
            <a:endParaRPr lang="zh-CN" altLang="en-US" sz="1111" b="1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30735CB-0817-86BF-1756-1249FE42B998}"/>
              </a:ext>
            </a:extLst>
          </p:cNvPr>
          <p:cNvSpPr txBox="1"/>
          <p:nvPr/>
        </p:nvSpPr>
        <p:spPr>
          <a:xfrm>
            <a:off x="4860714" y="2997639"/>
            <a:ext cx="5907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i="1" dirty="0"/>
              <a:t>a_idcs</a:t>
            </a:r>
            <a:endParaRPr lang="de-CH" sz="900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87E795A-A1AC-D05D-6DBC-BA4F3AB3AB9C}"/>
              </a:ext>
            </a:extLst>
          </p:cNvPr>
          <p:cNvSpPr txBox="1"/>
          <p:nvPr/>
        </p:nvSpPr>
        <p:spPr>
          <a:xfrm>
            <a:off x="4858659" y="3637041"/>
            <a:ext cx="58419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i="1" dirty="0"/>
              <a:t>V_vecs</a:t>
            </a:r>
            <a:endParaRPr lang="de-CH" sz="900" dirty="0"/>
          </a:p>
        </p:txBody>
      </p:sp>
      <p:sp>
        <p:nvSpPr>
          <p:cNvPr id="163" name="矩形 194">
            <a:extLst>
              <a:ext uri="{FF2B5EF4-FFF2-40B4-BE49-F238E27FC236}">
                <a16:creationId xmlns:a16="http://schemas.microsoft.com/office/drawing/2014/main" id="{AC0C0BD7-E3E5-B8B4-6482-B26076EA4076}"/>
              </a:ext>
            </a:extLst>
          </p:cNvPr>
          <p:cNvSpPr/>
          <p:nvPr/>
        </p:nvSpPr>
        <p:spPr>
          <a:xfrm>
            <a:off x="5266132" y="4351375"/>
            <a:ext cx="1047562" cy="1767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11" b="1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DMA control core</a:t>
            </a:r>
            <a:endParaRPr lang="zh-CN" altLang="en-US" sz="1111" b="1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14D65785-821F-F101-D936-CD65F601ED03}"/>
              </a:ext>
            </a:extLst>
          </p:cNvPr>
          <p:cNvCxnSpPr>
            <a:cxnSpLocks/>
          </p:cNvCxnSpPr>
          <p:nvPr/>
        </p:nvCxnSpPr>
        <p:spPr>
          <a:xfrm flipV="1">
            <a:off x="6276673" y="4115770"/>
            <a:ext cx="0" cy="235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3DCFEC44-DF9D-39A4-33EB-3CB60670303A}"/>
              </a:ext>
            </a:extLst>
          </p:cNvPr>
          <p:cNvSpPr txBox="1"/>
          <p:nvPr/>
        </p:nvSpPr>
        <p:spPr>
          <a:xfrm>
            <a:off x="5016279" y="4121480"/>
            <a:ext cx="13223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spc="-100" dirty="0">
                <a:latin typeface="Consolas" panose="020B0609020204030204" pitchFamily="49" charset="0"/>
                <a:cs typeface="Courier New" panose="02070309020205020404" pitchFamily="49" charset="0"/>
              </a:rPr>
              <a:t>gather(a_idcs, V_vecs)</a:t>
            </a:r>
            <a:endParaRPr lang="de-CH" sz="900" spc="-100" dirty="0"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66" name="Arrow: Right 165">
            <a:extLst>
              <a:ext uri="{FF2B5EF4-FFF2-40B4-BE49-F238E27FC236}">
                <a16:creationId xmlns:a16="http://schemas.microsoft.com/office/drawing/2014/main" id="{081AB52D-95D6-5C25-80C7-68FE6D8E53E1}"/>
              </a:ext>
            </a:extLst>
          </p:cNvPr>
          <p:cNvSpPr/>
          <p:nvPr/>
        </p:nvSpPr>
        <p:spPr>
          <a:xfrm>
            <a:off x="4935907" y="3185740"/>
            <a:ext cx="412607" cy="13751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7" name="Arrow: Right 166">
            <a:extLst>
              <a:ext uri="{FF2B5EF4-FFF2-40B4-BE49-F238E27FC236}">
                <a16:creationId xmlns:a16="http://schemas.microsoft.com/office/drawing/2014/main" id="{98781826-6B10-A6FD-152A-35A2C8DCBAFD}"/>
              </a:ext>
            </a:extLst>
          </p:cNvPr>
          <p:cNvSpPr/>
          <p:nvPr/>
        </p:nvSpPr>
        <p:spPr>
          <a:xfrm flipH="1">
            <a:off x="4938874" y="3842873"/>
            <a:ext cx="417436" cy="13751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68" name="矩形 198">
            <a:extLst>
              <a:ext uri="{FF2B5EF4-FFF2-40B4-BE49-F238E27FC236}">
                <a16:creationId xmlns:a16="http://schemas.microsoft.com/office/drawing/2014/main" id="{8F582B48-166A-56D4-5DA4-03D987614980}"/>
              </a:ext>
            </a:extLst>
          </p:cNvPr>
          <p:cNvSpPr/>
          <p:nvPr/>
        </p:nvSpPr>
        <p:spPr>
          <a:xfrm>
            <a:off x="5348754" y="3161794"/>
            <a:ext cx="966823" cy="1930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11" b="1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req. gen</a:t>
            </a:r>
            <a:endParaRPr lang="zh-CN" altLang="en-US" sz="1111" b="1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0" name="Arrow: Right 169">
            <a:extLst>
              <a:ext uri="{FF2B5EF4-FFF2-40B4-BE49-F238E27FC236}">
                <a16:creationId xmlns:a16="http://schemas.microsoft.com/office/drawing/2014/main" id="{96BEA5B7-A0F3-8A27-069C-F55A212EF5FC}"/>
              </a:ext>
            </a:extLst>
          </p:cNvPr>
          <p:cNvSpPr/>
          <p:nvPr/>
        </p:nvSpPr>
        <p:spPr>
          <a:xfrm>
            <a:off x="6310482" y="3184078"/>
            <a:ext cx="172067" cy="15354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1" name="矩形 198">
            <a:extLst>
              <a:ext uri="{FF2B5EF4-FFF2-40B4-BE49-F238E27FC236}">
                <a16:creationId xmlns:a16="http://schemas.microsoft.com/office/drawing/2014/main" id="{8256387C-F6F1-63F2-7F08-4B24C71949C3}"/>
              </a:ext>
            </a:extLst>
          </p:cNvPr>
          <p:cNvSpPr/>
          <p:nvPr/>
        </p:nvSpPr>
        <p:spPr>
          <a:xfrm rot="5400000">
            <a:off x="5917494" y="3328766"/>
            <a:ext cx="1373455" cy="2791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11" b="1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NoC NI + Router</a:t>
            </a:r>
            <a:endParaRPr lang="zh-CN" altLang="en-US" sz="1111" b="1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6" name="矩形 198">
            <a:extLst>
              <a:ext uri="{FF2B5EF4-FFF2-40B4-BE49-F238E27FC236}">
                <a16:creationId xmlns:a16="http://schemas.microsoft.com/office/drawing/2014/main" id="{95852A5E-8416-AC43-11F3-9A952FB38607}"/>
              </a:ext>
            </a:extLst>
          </p:cNvPr>
          <p:cNvSpPr/>
          <p:nvPr/>
        </p:nvSpPr>
        <p:spPr>
          <a:xfrm>
            <a:off x="5348515" y="3734956"/>
            <a:ext cx="965180" cy="337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11" b="1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response</a:t>
            </a:r>
            <a:br>
              <a:rPr lang="en-US" altLang="zh-CN" sz="1111" b="1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</a:br>
            <a:r>
              <a:rPr lang="en-US" altLang="zh-CN" sz="1111" b="1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writeback</a:t>
            </a:r>
            <a:endParaRPr lang="zh-CN" altLang="en-US" sz="1111" b="1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0" name="Arrow: Right 179">
            <a:extLst>
              <a:ext uri="{FF2B5EF4-FFF2-40B4-BE49-F238E27FC236}">
                <a16:creationId xmlns:a16="http://schemas.microsoft.com/office/drawing/2014/main" id="{5EBA8E74-F1DB-F3FB-CD5D-8E76C33CB9F5}"/>
              </a:ext>
            </a:extLst>
          </p:cNvPr>
          <p:cNvSpPr/>
          <p:nvPr/>
        </p:nvSpPr>
        <p:spPr>
          <a:xfrm flipH="1">
            <a:off x="6314090" y="3828059"/>
            <a:ext cx="152024" cy="13751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2" name="矩形 198">
            <a:extLst>
              <a:ext uri="{FF2B5EF4-FFF2-40B4-BE49-F238E27FC236}">
                <a16:creationId xmlns:a16="http://schemas.microsoft.com/office/drawing/2014/main" id="{8CBC75E1-F0A5-7852-EDC6-102BD922BD37}"/>
              </a:ext>
            </a:extLst>
          </p:cNvPr>
          <p:cNvSpPr/>
          <p:nvPr/>
        </p:nvSpPr>
        <p:spPr>
          <a:xfrm rot="5400000">
            <a:off x="6248220" y="3422161"/>
            <a:ext cx="2095603" cy="2791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11" b="1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NoC Mesh</a:t>
            </a:r>
            <a:endParaRPr lang="zh-CN" altLang="en-US" sz="1111" b="1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53B3F2-5867-FCD2-7438-17E521B0A846}"/>
              </a:ext>
            </a:extLst>
          </p:cNvPr>
          <p:cNvGrpSpPr/>
          <p:nvPr/>
        </p:nvGrpSpPr>
        <p:grpSpPr>
          <a:xfrm>
            <a:off x="7855618" y="2513956"/>
            <a:ext cx="974458" cy="485803"/>
            <a:chOff x="7855618" y="2513956"/>
            <a:chExt cx="974458" cy="485803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AAE13E1D-F146-9254-6F30-0D798AD6C0BF}"/>
                </a:ext>
              </a:extLst>
            </p:cNvPr>
            <p:cNvSpPr/>
            <p:nvPr/>
          </p:nvSpPr>
          <p:spPr>
            <a:xfrm>
              <a:off x="7855618" y="2513956"/>
              <a:ext cx="974458" cy="485803"/>
            </a:xfrm>
            <a:prstGeom prst="rect">
              <a:avLst/>
            </a:prstGeom>
            <a:solidFill>
              <a:srgbClr val="D0D4C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HBM Endp. 0</a:t>
              </a:r>
              <a:endParaRPr lang="de-CH" sz="1100" b="1" dirty="0">
                <a:solidFill>
                  <a:schemeClr val="accent2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90" name="矩形 198">
              <a:extLst>
                <a:ext uri="{FF2B5EF4-FFF2-40B4-BE49-F238E27FC236}">
                  <a16:creationId xmlns:a16="http://schemas.microsoft.com/office/drawing/2014/main" id="{D74501DA-DE9C-8B77-A9A2-31BCC086CA5F}"/>
                </a:ext>
              </a:extLst>
            </p:cNvPr>
            <p:cNvSpPr/>
            <p:nvPr/>
          </p:nvSpPr>
          <p:spPr>
            <a:xfrm rot="16200000">
              <a:off x="8241916" y="2407284"/>
              <a:ext cx="205496" cy="9662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11" b="1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Ctrl.</a:t>
              </a:r>
              <a:endParaRPr lang="zh-CN" altLang="en-US" sz="1111" b="1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sp>
        <p:nvSpPr>
          <p:cNvPr id="199" name="Arrow: Up-Down 198">
            <a:extLst>
              <a:ext uri="{FF2B5EF4-FFF2-40B4-BE49-F238E27FC236}">
                <a16:creationId xmlns:a16="http://schemas.microsoft.com/office/drawing/2014/main" id="{B7CA3154-04FD-E515-E721-A58B5B0FB0DF}"/>
              </a:ext>
            </a:extLst>
          </p:cNvPr>
          <p:cNvSpPr/>
          <p:nvPr/>
        </p:nvSpPr>
        <p:spPr>
          <a:xfrm rot="16200000">
            <a:off x="7522335" y="3758396"/>
            <a:ext cx="246049" cy="415901"/>
          </a:xfrm>
          <a:prstGeom prst="upDownArrow">
            <a:avLst>
              <a:gd name="adj1" fmla="val 58873"/>
              <a:gd name="adj2" fmla="val 32456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2" name="Arrow: Up-Down 201">
            <a:extLst>
              <a:ext uri="{FF2B5EF4-FFF2-40B4-BE49-F238E27FC236}">
                <a16:creationId xmlns:a16="http://schemas.microsoft.com/office/drawing/2014/main" id="{AA164E0C-CA11-A0B9-8B96-E96102308980}"/>
              </a:ext>
            </a:extLst>
          </p:cNvPr>
          <p:cNvSpPr/>
          <p:nvPr/>
        </p:nvSpPr>
        <p:spPr>
          <a:xfrm rot="16200000">
            <a:off x="7523936" y="4297684"/>
            <a:ext cx="246049" cy="419103"/>
          </a:xfrm>
          <a:prstGeom prst="upDownArrow">
            <a:avLst>
              <a:gd name="adj1" fmla="val 58873"/>
              <a:gd name="adj2" fmla="val 32456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3" name="Arrow: Up-Down 202">
            <a:extLst>
              <a:ext uri="{FF2B5EF4-FFF2-40B4-BE49-F238E27FC236}">
                <a16:creationId xmlns:a16="http://schemas.microsoft.com/office/drawing/2014/main" id="{CC060B96-187A-54B8-76F8-419C1205C428}"/>
              </a:ext>
            </a:extLst>
          </p:cNvPr>
          <p:cNvSpPr/>
          <p:nvPr/>
        </p:nvSpPr>
        <p:spPr>
          <a:xfrm rot="16200000">
            <a:off x="7522335" y="3217507"/>
            <a:ext cx="246049" cy="415901"/>
          </a:xfrm>
          <a:prstGeom prst="upDownArrow">
            <a:avLst>
              <a:gd name="adj1" fmla="val 58873"/>
              <a:gd name="adj2" fmla="val 32456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4" name="Arrow: Up-Down 203">
            <a:extLst>
              <a:ext uri="{FF2B5EF4-FFF2-40B4-BE49-F238E27FC236}">
                <a16:creationId xmlns:a16="http://schemas.microsoft.com/office/drawing/2014/main" id="{4E3269CF-4E2F-1BF6-4B14-B8AAED65F68F}"/>
              </a:ext>
            </a:extLst>
          </p:cNvPr>
          <p:cNvSpPr/>
          <p:nvPr/>
        </p:nvSpPr>
        <p:spPr>
          <a:xfrm rot="16200000">
            <a:off x="7522334" y="2676618"/>
            <a:ext cx="246049" cy="415901"/>
          </a:xfrm>
          <a:prstGeom prst="upDownArrow">
            <a:avLst>
              <a:gd name="adj1" fmla="val 58873"/>
              <a:gd name="adj2" fmla="val 32456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6" name="Arrow: Up-Down 205">
            <a:extLst>
              <a:ext uri="{FF2B5EF4-FFF2-40B4-BE49-F238E27FC236}">
                <a16:creationId xmlns:a16="http://schemas.microsoft.com/office/drawing/2014/main" id="{81C37280-90C5-00BC-19B5-D3CF30537D95}"/>
              </a:ext>
            </a:extLst>
          </p:cNvPr>
          <p:cNvSpPr/>
          <p:nvPr/>
        </p:nvSpPr>
        <p:spPr>
          <a:xfrm rot="16200000">
            <a:off x="6827096" y="3335432"/>
            <a:ext cx="246049" cy="415901"/>
          </a:xfrm>
          <a:prstGeom prst="upDownArrow">
            <a:avLst>
              <a:gd name="adj1" fmla="val 58873"/>
              <a:gd name="adj2" fmla="val 32456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9CDB0C1-C183-20D2-6AB1-A6D7040AAFED}"/>
              </a:ext>
            </a:extLst>
          </p:cNvPr>
          <p:cNvGrpSpPr/>
          <p:nvPr/>
        </p:nvGrpSpPr>
        <p:grpSpPr>
          <a:xfrm>
            <a:off x="7855618" y="3055857"/>
            <a:ext cx="974458" cy="485803"/>
            <a:chOff x="7861557" y="3123924"/>
            <a:chExt cx="974458" cy="48580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FD9285D-2B35-60B9-467D-F0C23D9E1AC8}"/>
                </a:ext>
              </a:extLst>
            </p:cNvPr>
            <p:cNvSpPr/>
            <p:nvPr/>
          </p:nvSpPr>
          <p:spPr>
            <a:xfrm>
              <a:off x="7861557" y="3123924"/>
              <a:ext cx="974458" cy="485803"/>
            </a:xfrm>
            <a:prstGeom prst="rect">
              <a:avLst/>
            </a:prstGeom>
            <a:solidFill>
              <a:srgbClr val="D0D4C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b="1" dirty="0">
                  <a:solidFill>
                    <a:schemeClr val="accent3"/>
                  </a:solidFill>
                  <a:latin typeface="Arial Narrow" panose="020B0606020202030204" pitchFamily="34" charset="0"/>
                </a:rPr>
                <a:t>HBM Endp. 1</a:t>
              </a:r>
              <a:endParaRPr lang="de-CH" sz="1100" b="1" dirty="0">
                <a:solidFill>
                  <a:schemeClr val="accent3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3" name="矩形 198">
              <a:extLst>
                <a:ext uri="{FF2B5EF4-FFF2-40B4-BE49-F238E27FC236}">
                  <a16:creationId xmlns:a16="http://schemas.microsoft.com/office/drawing/2014/main" id="{50388DE5-832F-4C7A-109E-4881BD2796DA}"/>
                </a:ext>
              </a:extLst>
            </p:cNvPr>
            <p:cNvSpPr/>
            <p:nvPr/>
          </p:nvSpPr>
          <p:spPr>
            <a:xfrm rot="16200000">
              <a:off x="8247855" y="3017252"/>
              <a:ext cx="205496" cy="9662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11" b="1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Ctrl.</a:t>
              </a:r>
              <a:endParaRPr lang="zh-CN" altLang="en-US" sz="1111" b="1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85B4A15-4AF7-9596-C243-419E21E05406}"/>
              </a:ext>
            </a:extLst>
          </p:cNvPr>
          <p:cNvGrpSpPr/>
          <p:nvPr/>
        </p:nvGrpSpPr>
        <p:grpSpPr>
          <a:xfrm>
            <a:off x="7855618" y="3597758"/>
            <a:ext cx="974458" cy="485803"/>
            <a:chOff x="7866892" y="3657861"/>
            <a:chExt cx="974458" cy="48580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F0FD38E-DD0A-DCFA-4ACE-8571CBD4A90C}"/>
                </a:ext>
              </a:extLst>
            </p:cNvPr>
            <p:cNvSpPr/>
            <p:nvPr/>
          </p:nvSpPr>
          <p:spPr>
            <a:xfrm>
              <a:off x="7866892" y="3657861"/>
              <a:ext cx="974458" cy="485803"/>
            </a:xfrm>
            <a:prstGeom prst="rect">
              <a:avLst/>
            </a:prstGeom>
            <a:solidFill>
              <a:srgbClr val="D0D4C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b="1" dirty="0">
                  <a:solidFill>
                    <a:schemeClr val="accent4">
                      <a:lumMod val="75000"/>
                    </a:schemeClr>
                  </a:solidFill>
                  <a:latin typeface="Arial Narrow" panose="020B0606020202030204" pitchFamily="34" charset="0"/>
                </a:rPr>
                <a:t>HBM Endp. 2</a:t>
              </a:r>
              <a:endParaRPr lang="de-CH" sz="1100" b="1" dirty="0">
                <a:solidFill>
                  <a:schemeClr val="accent4">
                    <a:lumMod val="75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5" name="矩形 198">
              <a:extLst>
                <a:ext uri="{FF2B5EF4-FFF2-40B4-BE49-F238E27FC236}">
                  <a16:creationId xmlns:a16="http://schemas.microsoft.com/office/drawing/2014/main" id="{F6C1F4EA-87AA-1138-1DD8-5D12F97059AA}"/>
                </a:ext>
              </a:extLst>
            </p:cNvPr>
            <p:cNvSpPr/>
            <p:nvPr/>
          </p:nvSpPr>
          <p:spPr>
            <a:xfrm rot="16200000">
              <a:off x="8253190" y="3551189"/>
              <a:ext cx="205496" cy="9662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11" b="1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Ctrl.</a:t>
              </a:r>
              <a:endParaRPr lang="zh-CN" altLang="en-US" sz="1111" b="1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E3742D9-6FA2-785A-8F21-984CA4695EEA}"/>
              </a:ext>
            </a:extLst>
          </p:cNvPr>
          <p:cNvGrpSpPr/>
          <p:nvPr/>
        </p:nvGrpSpPr>
        <p:grpSpPr>
          <a:xfrm>
            <a:off x="7855618" y="4139660"/>
            <a:ext cx="974458" cy="485803"/>
            <a:chOff x="7872831" y="4267829"/>
            <a:chExt cx="974458" cy="48580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0DF6DC-EC21-11E7-B5A8-3EEB01B50139}"/>
                </a:ext>
              </a:extLst>
            </p:cNvPr>
            <p:cNvSpPr/>
            <p:nvPr/>
          </p:nvSpPr>
          <p:spPr>
            <a:xfrm>
              <a:off x="7872831" y="4267829"/>
              <a:ext cx="974458" cy="485803"/>
            </a:xfrm>
            <a:prstGeom prst="rect">
              <a:avLst/>
            </a:prstGeom>
            <a:solidFill>
              <a:srgbClr val="D0D4C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HBM Endp. 3</a:t>
              </a:r>
              <a:endParaRPr lang="de-CH" sz="1100" b="1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7" name="矩形 198">
              <a:extLst>
                <a:ext uri="{FF2B5EF4-FFF2-40B4-BE49-F238E27FC236}">
                  <a16:creationId xmlns:a16="http://schemas.microsoft.com/office/drawing/2014/main" id="{CD98A085-3798-98A0-D344-7D89324C8A26}"/>
                </a:ext>
              </a:extLst>
            </p:cNvPr>
            <p:cNvSpPr/>
            <p:nvPr/>
          </p:nvSpPr>
          <p:spPr>
            <a:xfrm rot="16200000">
              <a:off x="8259129" y="4161157"/>
              <a:ext cx="205496" cy="9662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11" b="1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Ctrl.</a:t>
              </a:r>
              <a:endParaRPr lang="zh-CN" altLang="en-US" sz="1111" b="1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BA344F2-17F2-BB8F-D450-BF7C8075D278}"/>
              </a:ext>
            </a:extLst>
          </p:cNvPr>
          <p:cNvSpPr/>
          <p:nvPr/>
        </p:nvSpPr>
        <p:spPr>
          <a:xfrm>
            <a:off x="4541459" y="2499952"/>
            <a:ext cx="4286312" cy="210960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DCD759D-65CA-B92B-ECAB-2EFD068A9A2A}"/>
              </a:ext>
            </a:extLst>
          </p:cNvPr>
          <p:cNvSpPr/>
          <p:nvPr/>
        </p:nvSpPr>
        <p:spPr>
          <a:xfrm>
            <a:off x="4572000" y="4703597"/>
            <a:ext cx="648478" cy="30652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Req 0: </a:t>
            </a:r>
            <a:r>
              <a:rPr lang="en-US" sz="1050" b="1" dirty="0">
                <a:solidFill>
                  <a:schemeClr val="tx1"/>
                </a:solidFill>
              </a:rPr>
              <a:t>E1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C142C7-EF8F-364A-2E49-3618C1411BE4}"/>
              </a:ext>
            </a:extLst>
          </p:cNvPr>
          <p:cNvSpPr/>
          <p:nvPr/>
        </p:nvSpPr>
        <p:spPr>
          <a:xfrm>
            <a:off x="5264673" y="4703597"/>
            <a:ext cx="648478" cy="30652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Req 1: </a:t>
            </a:r>
            <a:r>
              <a:rPr lang="en-US" sz="1050" b="1" dirty="0">
                <a:solidFill>
                  <a:schemeClr val="tx1"/>
                </a:solidFill>
              </a:rPr>
              <a:t>E0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D6333F4-8261-6667-01BF-53AB8948E0B9}"/>
              </a:ext>
            </a:extLst>
          </p:cNvPr>
          <p:cNvSpPr/>
          <p:nvPr/>
        </p:nvSpPr>
        <p:spPr>
          <a:xfrm>
            <a:off x="5957346" y="4703597"/>
            <a:ext cx="648478" cy="30652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Req 2: </a:t>
            </a:r>
            <a:r>
              <a:rPr lang="en-US" sz="1050" b="1" dirty="0">
                <a:solidFill>
                  <a:schemeClr val="tx1"/>
                </a:solidFill>
              </a:rPr>
              <a:t>E1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FDC7D77-1B58-D5FF-2332-E2199140E961}"/>
              </a:ext>
            </a:extLst>
          </p:cNvPr>
          <p:cNvSpPr/>
          <p:nvPr/>
        </p:nvSpPr>
        <p:spPr>
          <a:xfrm>
            <a:off x="6650019" y="4703597"/>
            <a:ext cx="648478" cy="30652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Req 3: </a:t>
            </a:r>
            <a:r>
              <a:rPr lang="en-US" sz="1050" b="1" dirty="0">
                <a:solidFill>
                  <a:schemeClr val="tx1"/>
                </a:solidFill>
              </a:rPr>
              <a:t>E1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705F381-F4D3-A26F-BAE0-1B105027EC8D}"/>
              </a:ext>
            </a:extLst>
          </p:cNvPr>
          <p:cNvSpPr/>
          <p:nvPr/>
        </p:nvSpPr>
        <p:spPr>
          <a:xfrm>
            <a:off x="7342692" y="4703597"/>
            <a:ext cx="648478" cy="30652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Req 4: </a:t>
            </a:r>
            <a:r>
              <a:rPr lang="en-US" sz="1050" b="1" dirty="0">
                <a:solidFill>
                  <a:schemeClr val="tx1"/>
                </a:solidFill>
              </a:rPr>
              <a:t>E2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3933EC5-3D21-75D9-0DE6-CB716E830B62}"/>
              </a:ext>
            </a:extLst>
          </p:cNvPr>
          <p:cNvSpPr/>
          <p:nvPr/>
        </p:nvSpPr>
        <p:spPr>
          <a:xfrm>
            <a:off x="8035364" y="4703597"/>
            <a:ext cx="648478" cy="30652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Req 5: </a:t>
            </a:r>
            <a:r>
              <a:rPr lang="en-US" sz="1050" b="1" dirty="0">
                <a:solidFill>
                  <a:schemeClr val="tx1"/>
                </a:solidFill>
              </a:rPr>
              <a:t>E3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8446C3B-98F5-54FA-E70A-25E513A3F5A3}"/>
              </a:ext>
            </a:extLst>
          </p:cNvPr>
          <p:cNvSpPr/>
          <p:nvPr/>
        </p:nvSpPr>
        <p:spPr>
          <a:xfrm>
            <a:off x="4407103" y="4364460"/>
            <a:ext cx="704850" cy="17676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1"/>
                </a:solidFill>
              </a:rPr>
              <a:t>Indices</a:t>
            </a:r>
          </a:p>
        </p:txBody>
      </p:sp>
    </p:spTree>
    <p:extLst>
      <p:ext uri="{BB962C8B-B14F-4D97-AF65-F5344CB8AC3E}">
        <p14:creationId xmlns:p14="http://schemas.microsoft.com/office/powerpoint/2010/main" val="420276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19753E-6 L 0.09826 -0.06821 C 0.09739 -0.14692 0.09635 -0.22531 0.09514 -0.3034 L 0.18576 -0.30494 C 0.18593 -0.28395 0.18611 -0.26235 0.18628 -0.24074 L 0.2618 -0.2426 C 0.26128 -0.28642 0.26111 -0.23365 0.26059 -0.27716 C 0.29774 -0.27809 0.38402 -0.27902 0.42152 -0.27994 " pathEditMode="relative" rAng="0" ptsTypes="AAAAAAAA">
                                      <p:cBhvr>
                                        <p:cTn id="1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76" y="-1524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11111E-6 4.19753E-6 L 0.02101 -0.07747 C 0.01962 -0.15371 0.01875 -0.23025 0.01736 -0.30649 L 0.10781 -0.30988 C 0.10816 -0.28858 0.10868 -0.26791 0.10886 -0.24754 L 0.18351 -0.25186 C 0.18368 -0.26297 0.18403 -0.37068 0.18438 -0.38179 L 0.30573 -0.3821 " pathEditMode="relative" rAng="0" ptsTypes="AAAAAAAA">
                                      <p:cBhvr>
                                        <p:cTn id="18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78" y="-1910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-0.05573 -0.07623 L -0.05869 -0.31049 L 0.0342 -0.31111 L 0.03263 -0.24876 L 0.10868 -0.24691 L 0.10711 -0.275 L 0.2302 -0.2787 " pathEditMode="relative" ptsTypes="AAAAAAAA">
                                      <p:cBhvr>
                                        <p:cTn id="20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 0 L -0.12812 -0.07623 L -0.13107 -0.30771 L -0.03975 -0.31018 L -0.03975 -0.24784 L 0.03473 -0.24876 L 0.03368 -0.28117 L 0.11285 -0.2787 " pathEditMode="relative" ptsTypes="AAAAAAAA">
                                      <p:cBhvr>
                                        <p:cTn id="22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0.21007 -0.07377 L -0.21302 -0.31482 L -0.12188 -0.31482 L -0.12136 -0.24599 L -0.04184 -0.24969 L -0.04028 -0.17068 L 0.07204 -0.17161 " pathEditMode="relative" ptsTypes="AAAAAAAA">
                                      <p:cBhvr>
                                        <p:cTn id="24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 0 L -0.28333 -0.06543 L -0.28628 -0.30679 L -0.19757 -0.31111 L -0.19861 -0.24413 L -0.12048 -0.24691 C -0.12014 -0.1858 -0.11979 -0.12469 -0.11944 -0.06358 L -0.0026 -0.0645 " pathEditMode="relative" ptsTypes="AAAAAAAA">
                                      <p:cBhvr>
                                        <p:cTn id="26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5FC7E-95E8-7B2E-CDF7-21AB00366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D13D2-E854-0AFC-933D-FE7AE8085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375" y="742931"/>
            <a:ext cx="4118204" cy="2033446"/>
          </a:xfrm>
        </p:spPr>
        <p:txBody>
          <a:bodyPr/>
          <a:lstStyle/>
          <a:p>
            <a:r>
              <a:rPr lang="en-US" sz="1600" dirty="0"/>
              <a:t>Decode: sparse (e.g. </a:t>
            </a:r>
            <a:r>
              <a:rPr lang="en-US" sz="1600" i="1" dirty="0"/>
              <a:t>top-k</a:t>
            </a:r>
            <a:r>
              <a:rPr lang="en-US" sz="1600" dirty="0"/>
              <a:t>) attention </a:t>
            </a:r>
            <a:r>
              <a:rPr lang="en-US" sz="1600" i="1" dirty="0"/>
              <a:t>gathers </a:t>
            </a:r>
            <a:r>
              <a:rPr lang="en-US" sz="1600" dirty="0"/>
              <a:t>vectors from V cache</a:t>
            </a:r>
          </a:p>
          <a:p>
            <a:pPr lvl="1"/>
            <a:r>
              <a:rPr lang="en-US" sz="1400" dirty="0"/>
              <a:t>V cache is in HBM, cannot fit in SPM</a:t>
            </a:r>
          </a:p>
          <a:p>
            <a:pPr lvl="1"/>
            <a:r>
              <a:rPr lang="en-US" sz="1400" dirty="0"/>
              <a:t>Entries may be as narrow as NoC bus</a:t>
            </a:r>
            <a:br>
              <a:rPr lang="en-US" sz="1400" dirty="0"/>
            </a:br>
            <a:r>
              <a:rPr lang="en-US" sz="1400" dirty="0"/>
              <a:t>(Llama-3: h=128 @ 4b </a:t>
            </a:r>
            <a:r>
              <a:rPr lang="en-US" sz="1400" dirty="0">
                <a:sym typeface="Wingdings" panose="05000000000000000000" pitchFamily="2" charset="2"/>
              </a:rPr>
              <a:t></a:t>
            </a:r>
            <a:r>
              <a:rPr lang="en-US" sz="1400" dirty="0"/>
              <a:t> 512b)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dirty="0"/>
              <a:t>Benefits from efficient mechanism to </a:t>
            </a:r>
            <a:r>
              <a:rPr lang="en-US" sz="1400" i="1" dirty="0"/>
              <a:t>gather short vectors </a:t>
            </a:r>
            <a:r>
              <a:rPr lang="en-US" sz="1400" dirty="0"/>
              <a:t>from HBM</a:t>
            </a:r>
          </a:p>
          <a:p>
            <a:pPr lvl="1"/>
            <a:endParaRPr lang="de-CH" sz="142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9DD5-1EDC-D112-F17F-C934DA2387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4192CD-770B-E3BF-3553-1D4B5E000EC2}"/>
              </a:ext>
            </a:extLst>
          </p:cNvPr>
          <p:cNvSpPr txBox="1"/>
          <p:nvPr/>
        </p:nvSpPr>
        <p:spPr>
          <a:xfrm>
            <a:off x="194129" y="97595"/>
            <a:ext cx="6715897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900" b="1" i="0" u="none" strike="noStrike" kern="0" cap="none" spc="0" normalizeH="0" baseline="0" noProof="0" dirty="0">
                <a:ln>
                  <a:noFill/>
                </a:ln>
                <a:solidFill>
                  <a:srgbClr val="16863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V-Cache Gather for Sparse Attention</a:t>
            </a:r>
            <a:endParaRPr lang="de-CH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F884DCA-405E-C0C4-FC0A-C071D7926F7C}"/>
              </a:ext>
            </a:extLst>
          </p:cNvPr>
          <p:cNvGrpSpPr/>
          <p:nvPr/>
        </p:nvGrpSpPr>
        <p:grpSpPr>
          <a:xfrm>
            <a:off x="4490121" y="765942"/>
            <a:ext cx="3992760" cy="1623849"/>
            <a:chOff x="4490121" y="636204"/>
            <a:chExt cx="3992760" cy="162384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0E6713B-C8C8-6E3F-DDDC-209B33AF0FF5}"/>
                </a:ext>
              </a:extLst>
            </p:cNvPr>
            <p:cNvGrpSpPr/>
            <p:nvPr/>
          </p:nvGrpSpPr>
          <p:grpSpPr>
            <a:xfrm>
              <a:off x="4490121" y="636204"/>
              <a:ext cx="3577084" cy="1623849"/>
              <a:chOff x="4725071" y="650085"/>
              <a:chExt cx="3577084" cy="1623849"/>
            </a:xfrm>
          </p:grpSpPr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95F14957-8117-698E-0832-3230E1623E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25071" y="780890"/>
                <a:ext cx="3577084" cy="1493044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5DD0E01-A6A8-FB4A-C36D-6116BC41DACE}"/>
                  </a:ext>
                </a:extLst>
              </p:cNvPr>
              <p:cNvSpPr txBox="1"/>
              <p:nvPr/>
            </p:nvSpPr>
            <p:spPr>
              <a:xfrm>
                <a:off x="4946650" y="1076185"/>
                <a:ext cx="103586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sparse attn. </a:t>
                </a:r>
                <a:r>
                  <a:rPr lang="en-US" sz="1100" dirty="0">
                    <a:latin typeface="Consolas" panose="020B0609020204030204" pitchFamily="49" charset="0"/>
                  </a:rPr>
                  <a:t>a</a:t>
                </a:r>
                <a:endParaRPr lang="de-CH" sz="11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C6B3C9B-F1EE-E51A-FCB7-5B2C3E9A6724}"/>
                  </a:ext>
                </a:extLst>
              </p:cNvPr>
              <p:cNvSpPr txBox="1"/>
              <p:nvPr/>
            </p:nvSpPr>
            <p:spPr>
              <a:xfrm>
                <a:off x="6719066" y="650085"/>
                <a:ext cx="2792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i="1" dirty="0"/>
                  <a:t>V</a:t>
                </a:r>
                <a:endParaRPr lang="de-CH" sz="1100" i="1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59B50E2-292C-C367-455B-E1A4B2F2D656}"/>
                  </a:ext>
                </a:extLst>
              </p:cNvPr>
              <p:cNvSpPr txBox="1"/>
              <p:nvPr/>
            </p:nvSpPr>
            <p:spPr>
              <a:xfrm>
                <a:off x="5770103" y="1697284"/>
                <a:ext cx="69442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i="1" dirty="0"/>
                  <a:t>V </a:t>
                </a:r>
                <a:r>
                  <a:rPr lang="en-US" sz="1100" dirty="0"/>
                  <a:t>cache</a:t>
                </a:r>
                <a:endParaRPr lang="de-CH" sz="1100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973C75-E87E-8238-A8E3-7FAC32EAB049}"/>
                  </a:ext>
                </a:extLst>
              </p:cNvPr>
              <p:cNvSpPr txBox="1"/>
              <p:nvPr/>
            </p:nvSpPr>
            <p:spPr>
              <a:xfrm>
                <a:off x="4928312" y="1301811"/>
                <a:ext cx="3129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a</a:t>
                </a:r>
                <a:r>
                  <a:rPr lang="en-US" sz="1100" baseline="-250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1</a:t>
                </a:r>
                <a:endParaRPr lang="de-CH" sz="1100" baseline="-25000" dirty="0">
                  <a:latin typeface="Consolas" panose="020B06090202040302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D256333-F3EC-3D2D-5AEC-3CC33F3E425D}"/>
                  </a:ext>
                </a:extLst>
              </p:cNvPr>
              <p:cNvSpPr txBox="1"/>
              <p:nvPr/>
            </p:nvSpPr>
            <p:spPr>
              <a:xfrm>
                <a:off x="5241218" y="1301811"/>
                <a:ext cx="3129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a</a:t>
                </a:r>
                <a:r>
                  <a:rPr lang="en-US" sz="1100" baseline="-250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3</a:t>
                </a:r>
                <a:endParaRPr lang="de-CH" sz="1100" baseline="-25000" dirty="0">
                  <a:latin typeface="Consolas" panose="020B06090202040302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24F045F-9516-1071-F243-3660EEC86ED3}"/>
                  </a:ext>
                </a:extLst>
              </p:cNvPr>
              <p:cNvSpPr txBox="1"/>
              <p:nvPr/>
            </p:nvSpPr>
            <p:spPr>
              <a:xfrm>
                <a:off x="5394901" y="1305108"/>
                <a:ext cx="3129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a</a:t>
                </a:r>
                <a:r>
                  <a:rPr lang="en-US" sz="1100" baseline="-250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4</a:t>
                </a:r>
                <a:endParaRPr lang="de-CH" sz="1100" baseline="-25000" dirty="0">
                  <a:latin typeface="Consolas" panose="020B06090202040302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493C2C9-A177-635C-22C0-ED943DE1F9BC}"/>
                  </a:ext>
                </a:extLst>
              </p:cNvPr>
              <p:cNvSpPr txBox="1"/>
              <p:nvPr/>
            </p:nvSpPr>
            <p:spPr>
              <a:xfrm>
                <a:off x="5853483" y="1301811"/>
                <a:ext cx="3129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a</a:t>
                </a:r>
                <a:r>
                  <a:rPr lang="en-US" sz="1100" baseline="-250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s</a:t>
                </a:r>
                <a:endParaRPr lang="de-CH" sz="1100" baseline="-25000" dirty="0">
                  <a:latin typeface="Consolas" panose="020B06090202040302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F4607B-5812-3E80-619E-C5AA0D10E301}"/>
                  </a:ext>
                </a:extLst>
              </p:cNvPr>
              <p:cNvSpPr txBox="1"/>
              <p:nvPr/>
            </p:nvSpPr>
            <p:spPr>
              <a:xfrm>
                <a:off x="4795730" y="1319803"/>
                <a:ext cx="26161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B7B7B7"/>
                    </a:solidFill>
                    <a:latin typeface="Consolas" panose="020B0609020204030204" pitchFamily="49" charset="0"/>
                    <a:cs typeface="Courier New" panose="02070309020205020404" pitchFamily="49" charset="0"/>
                  </a:rPr>
                  <a:t>0</a:t>
                </a:r>
                <a:endParaRPr lang="de-CH" sz="1100" baseline="-25000" dirty="0">
                  <a:solidFill>
                    <a:srgbClr val="B7B7B7"/>
                  </a:solidFill>
                  <a:latin typeface="Consolas" panose="020B06090202040302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A62F080-3E19-DCCC-DECF-2392DD2466F8}"/>
                  </a:ext>
                </a:extLst>
              </p:cNvPr>
              <p:cNvSpPr txBox="1"/>
              <p:nvPr/>
            </p:nvSpPr>
            <p:spPr>
              <a:xfrm>
                <a:off x="5110413" y="1319803"/>
                <a:ext cx="26161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B7B7B7"/>
                    </a:solidFill>
                    <a:latin typeface="Consolas" panose="020B0609020204030204" pitchFamily="49" charset="0"/>
                    <a:cs typeface="Courier New" panose="02070309020205020404" pitchFamily="49" charset="0"/>
                  </a:rPr>
                  <a:t>0</a:t>
                </a:r>
                <a:endParaRPr lang="de-CH" sz="1100" baseline="-25000" dirty="0">
                  <a:solidFill>
                    <a:srgbClr val="B7B7B7"/>
                  </a:solidFill>
                  <a:latin typeface="Consolas" panose="020B06090202040302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2CEB429-E521-0068-8940-57CEF70C8DEB}"/>
                  </a:ext>
                </a:extLst>
              </p:cNvPr>
              <p:cNvSpPr txBox="1"/>
              <p:nvPr/>
            </p:nvSpPr>
            <p:spPr>
              <a:xfrm>
                <a:off x="5577224" y="1319803"/>
                <a:ext cx="26161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B7B7B7"/>
                    </a:solidFill>
                    <a:latin typeface="Consolas" panose="020B0609020204030204" pitchFamily="49" charset="0"/>
                    <a:cs typeface="Courier New" panose="02070309020205020404" pitchFamily="49" charset="0"/>
                  </a:rPr>
                  <a:t>0</a:t>
                </a:r>
                <a:endParaRPr lang="de-CH" sz="1100" baseline="-25000" dirty="0">
                  <a:solidFill>
                    <a:srgbClr val="B7B7B7"/>
                  </a:solidFill>
                  <a:latin typeface="Consolas" panose="020B06090202040302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6E4FAB8-4728-D98F-86DE-7461AC2F8AF1}"/>
                  </a:ext>
                </a:extLst>
              </p:cNvPr>
              <p:cNvSpPr txBox="1"/>
              <p:nvPr/>
            </p:nvSpPr>
            <p:spPr>
              <a:xfrm>
                <a:off x="5723764" y="1321268"/>
                <a:ext cx="26161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B7B7B7"/>
                    </a:solidFill>
                    <a:latin typeface="Consolas" panose="020B0609020204030204" pitchFamily="49" charset="0"/>
                    <a:cs typeface="Courier New" panose="02070309020205020404" pitchFamily="49" charset="0"/>
                  </a:rPr>
                  <a:t>0</a:t>
                </a:r>
                <a:endParaRPr lang="de-CH" sz="1100" baseline="-25000" dirty="0">
                  <a:solidFill>
                    <a:srgbClr val="B7B7B7"/>
                  </a:solidFill>
                  <a:latin typeface="Consolas" panose="020B06090202040302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81D5BFA-DC2B-9556-48DF-2EFD05991A58}"/>
                  </a:ext>
                </a:extLst>
              </p:cNvPr>
              <p:cNvSpPr txBox="1"/>
              <p:nvPr/>
            </p:nvSpPr>
            <p:spPr>
              <a:xfrm>
                <a:off x="6702235" y="987486"/>
                <a:ext cx="3129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v</a:t>
                </a:r>
                <a:r>
                  <a:rPr lang="en-US" sz="1100" baseline="-250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1</a:t>
                </a:r>
                <a:endParaRPr lang="de-CH" sz="1100" baseline="-25000" dirty="0">
                  <a:latin typeface="Consolas" panose="020B06090202040302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3303E0-E48F-0651-7986-F9862EE989CA}"/>
                  </a:ext>
                </a:extLst>
              </p:cNvPr>
              <p:cNvSpPr txBox="1"/>
              <p:nvPr/>
            </p:nvSpPr>
            <p:spPr>
              <a:xfrm>
                <a:off x="6719066" y="1295420"/>
                <a:ext cx="3129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v</a:t>
                </a:r>
                <a:r>
                  <a:rPr lang="en-US" sz="1100" baseline="-250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3</a:t>
                </a:r>
                <a:endParaRPr lang="de-CH" sz="1100" baseline="-25000" dirty="0">
                  <a:latin typeface="Consolas" panose="020B06090202040302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05EBD58-B3C0-2F01-F28B-AF066AEB8613}"/>
                  </a:ext>
                </a:extLst>
              </p:cNvPr>
              <p:cNvSpPr txBox="1"/>
              <p:nvPr/>
            </p:nvSpPr>
            <p:spPr>
              <a:xfrm>
                <a:off x="6717500" y="1450608"/>
                <a:ext cx="3129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v</a:t>
                </a:r>
                <a:r>
                  <a:rPr lang="en-US" sz="1100" baseline="-250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4</a:t>
                </a:r>
                <a:endParaRPr lang="de-CH" sz="1100" baseline="-25000" dirty="0">
                  <a:latin typeface="Consolas" panose="020B06090202040302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F55EE9D-A9B9-8356-0D27-614EDB1AA1EC}"/>
                  </a:ext>
                </a:extLst>
              </p:cNvPr>
              <p:cNvSpPr txBox="1"/>
              <p:nvPr/>
            </p:nvSpPr>
            <p:spPr>
              <a:xfrm>
                <a:off x="6717500" y="1913730"/>
                <a:ext cx="3129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v</a:t>
                </a:r>
                <a:r>
                  <a:rPr lang="en-US" sz="1100" baseline="-250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s</a:t>
                </a:r>
                <a:endParaRPr lang="de-CH" sz="1100" baseline="-25000" dirty="0">
                  <a:latin typeface="Consolas" panose="020B06090202040302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3FCDB6C-50AF-64D3-B616-FC02BF6E0F99}"/>
                  </a:ext>
                </a:extLst>
              </p:cNvPr>
              <p:cNvSpPr txBox="1"/>
              <p:nvPr/>
            </p:nvSpPr>
            <p:spPr>
              <a:xfrm>
                <a:off x="7531288" y="1076185"/>
                <a:ext cx="68480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output </a:t>
                </a:r>
                <a:r>
                  <a:rPr lang="en-US" sz="1100" dirty="0">
                    <a:latin typeface="Consolas" panose="020B0609020204030204" pitchFamily="49" charset="0"/>
                  </a:rPr>
                  <a:t>z</a:t>
                </a:r>
                <a:endParaRPr lang="de-CH" sz="1100" dirty="0">
                  <a:latin typeface="Consolas" panose="020B0609020204030204" pitchFamily="49" charset="0"/>
                </a:endParaRPr>
              </a:p>
            </p:txBody>
          </p:sp>
        </p:grp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33EC8C6-21A6-317C-9B16-FE7AF84BE8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49361" y="973605"/>
              <a:ext cx="336738" cy="153133"/>
            </a:xfrm>
            <a:prstGeom prst="straightConnector1">
              <a:avLst/>
            </a:prstGeom>
            <a:ln>
              <a:solidFill>
                <a:schemeClr val="bg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A3B67D5-E962-E054-8207-FA5F18F7AFC9}"/>
                </a:ext>
              </a:extLst>
            </p:cNvPr>
            <p:cNvCxnSpPr/>
            <p:nvPr/>
          </p:nvCxnSpPr>
          <p:spPr>
            <a:xfrm flipH="1">
              <a:off x="6949361" y="973605"/>
              <a:ext cx="336738" cy="480215"/>
            </a:xfrm>
            <a:prstGeom prst="straightConnector1">
              <a:avLst/>
            </a:prstGeom>
            <a:ln>
              <a:solidFill>
                <a:schemeClr val="bg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84E1C63-2AB1-BB3F-CCB3-3DD089A983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49361" y="973605"/>
              <a:ext cx="336738" cy="643224"/>
            </a:xfrm>
            <a:prstGeom prst="straightConnector1">
              <a:avLst/>
            </a:prstGeom>
            <a:ln>
              <a:solidFill>
                <a:schemeClr val="bg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01C899E-1AA7-098F-3005-6EEAB1530326}"/>
                </a:ext>
              </a:extLst>
            </p:cNvPr>
            <p:cNvSpPr txBox="1"/>
            <p:nvPr/>
          </p:nvSpPr>
          <p:spPr>
            <a:xfrm>
              <a:off x="7240233" y="762226"/>
              <a:ext cx="124264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gathered </a:t>
              </a:r>
              <a:r>
                <a:rPr lang="en-US" sz="1100" dirty="0">
                  <a:latin typeface="Consolas" panose="020B0609020204030204" pitchFamily="49" charset="0"/>
                </a:rPr>
                <a:t>V_vecs</a:t>
              </a:r>
              <a:endParaRPr lang="de-CH" sz="1100" dirty="0">
                <a:latin typeface="Consolas" panose="020B0609020204030204" pitchFamily="49" charset="0"/>
              </a:endParaRPr>
            </a:p>
          </p:txBody>
        </p:sp>
      </p:grpSp>
      <p:sp>
        <p:nvSpPr>
          <p:cNvPr id="172" name="Rectangle 171">
            <a:extLst>
              <a:ext uri="{FF2B5EF4-FFF2-40B4-BE49-F238E27FC236}">
                <a16:creationId xmlns:a16="http://schemas.microsoft.com/office/drawing/2014/main" id="{B8EFD001-56C0-8E28-09FA-DCE43D307020}"/>
              </a:ext>
            </a:extLst>
          </p:cNvPr>
          <p:cNvSpPr/>
          <p:nvPr/>
        </p:nvSpPr>
        <p:spPr>
          <a:xfrm>
            <a:off x="4541459" y="2513956"/>
            <a:ext cx="2202359" cy="2095602"/>
          </a:xfrm>
          <a:prstGeom prst="rect">
            <a:avLst/>
          </a:prstGeom>
          <a:solidFill>
            <a:srgbClr val="D0D4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Cluster tile</a:t>
            </a:r>
            <a:endParaRPr lang="de-CH" sz="11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51" name="矩形 198">
            <a:extLst>
              <a:ext uri="{FF2B5EF4-FFF2-40B4-BE49-F238E27FC236}">
                <a16:creationId xmlns:a16="http://schemas.microsoft.com/office/drawing/2014/main" id="{E3B6BDED-430D-EA70-A497-4CD078A7BD45}"/>
              </a:ext>
            </a:extLst>
          </p:cNvPr>
          <p:cNvSpPr/>
          <p:nvPr/>
        </p:nvSpPr>
        <p:spPr>
          <a:xfrm rot="5400000">
            <a:off x="3876326" y="3498396"/>
            <a:ext cx="1781601" cy="3375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11" b="1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TCDM (Multi-banked L1)</a:t>
            </a:r>
            <a:endParaRPr lang="zh-CN" altLang="en-US" sz="1111" b="1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53" name="矩形 196">
            <a:extLst>
              <a:ext uri="{FF2B5EF4-FFF2-40B4-BE49-F238E27FC236}">
                <a16:creationId xmlns:a16="http://schemas.microsoft.com/office/drawing/2014/main" id="{92C7D1E6-0008-81A0-1AA2-7E609116DAD6}"/>
              </a:ext>
            </a:extLst>
          </p:cNvPr>
          <p:cNvSpPr/>
          <p:nvPr/>
        </p:nvSpPr>
        <p:spPr>
          <a:xfrm>
            <a:off x="5348514" y="2781636"/>
            <a:ext cx="967064" cy="1336352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1111" b="1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iDMA</a:t>
            </a:r>
            <a:endParaRPr lang="zh-CN" altLang="en-US" sz="1111" b="1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0FF9A741-B9BA-0C54-D235-56F64AABC868}"/>
              </a:ext>
            </a:extLst>
          </p:cNvPr>
          <p:cNvSpPr txBox="1"/>
          <p:nvPr/>
        </p:nvSpPr>
        <p:spPr>
          <a:xfrm>
            <a:off x="4860714" y="2997639"/>
            <a:ext cx="5907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i="1" dirty="0"/>
              <a:t>a_idcs</a:t>
            </a:r>
            <a:endParaRPr lang="de-CH" sz="900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879BDC1-74DB-13F4-A8E3-9F0E070D5AF4}"/>
              </a:ext>
            </a:extLst>
          </p:cNvPr>
          <p:cNvSpPr txBox="1"/>
          <p:nvPr/>
        </p:nvSpPr>
        <p:spPr>
          <a:xfrm>
            <a:off x="4858659" y="3637041"/>
            <a:ext cx="58419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i="1" dirty="0"/>
              <a:t>V_vecs</a:t>
            </a:r>
            <a:endParaRPr lang="de-CH" sz="900" dirty="0"/>
          </a:p>
        </p:txBody>
      </p:sp>
      <p:sp>
        <p:nvSpPr>
          <p:cNvPr id="163" name="矩形 194">
            <a:extLst>
              <a:ext uri="{FF2B5EF4-FFF2-40B4-BE49-F238E27FC236}">
                <a16:creationId xmlns:a16="http://schemas.microsoft.com/office/drawing/2014/main" id="{2978C3A0-9D0F-C7B0-5574-E6AD5988588B}"/>
              </a:ext>
            </a:extLst>
          </p:cNvPr>
          <p:cNvSpPr/>
          <p:nvPr/>
        </p:nvSpPr>
        <p:spPr>
          <a:xfrm>
            <a:off x="5266132" y="4351375"/>
            <a:ext cx="1047562" cy="1767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11" b="1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DMA control core</a:t>
            </a:r>
            <a:endParaRPr lang="zh-CN" altLang="en-US" sz="1111" b="1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CBE8EB0A-3637-9971-77E7-0E03D8B0E8C4}"/>
              </a:ext>
            </a:extLst>
          </p:cNvPr>
          <p:cNvCxnSpPr>
            <a:cxnSpLocks/>
          </p:cNvCxnSpPr>
          <p:nvPr/>
        </p:nvCxnSpPr>
        <p:spPr>
          <a:xfrm flipV="1">
            <a:off x="6276673" y="4115770"/>
            <a:ext cx="0" cy="235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616C5907-C7F9-8433-3275-92645D5486A1}"/>
              </a:ext>
            </a:extLst>
          </p:cNvPr>
          <p:cNvSpPr txBox="1"/>
          <p:nvPr/>
        </p:nvSpPr>
        <p:spPr>
          <a:xfrm>
            <a:off x="5016279" y="4121480"/>
            <a:ext cx="13223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spc="-100" dirty="0">
                <a:latin typeface="Consolas" panose="020B0609020204030204" pitchFamily="49" charset="0"/>
                <a:cs typeface="Courier New" panose="02070309020205020404" pitchFamily="49" charset="0"/>
              </a:rPr>
              <a:t>gather(a_idcs, V_vecs)</a:t>
            </a:r>
            <a:endParaRPr lang="de-CH" sz="900" spc="-100" dirty="0"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66" name="Arrow: Right 165">
            <a:extLst>
              <a:ext uri="{FF2B5EF4-FFF2-40B4-BE49-F238E27FC236}">
                <a16:creationId xmlns:a16="http://schemas.microsoft.com/office/drawing/2014/main" id="{57045822-AF29-9991-7709-7E9F2D945A9F}"/>
              </a:ext>
            </a:extLst>
          </p:cNvPr>
          <p:cNvSpPr/>
          <p:nvPr/>
        </p:nvSpPr>
        <p:spPr>
          <a:xfrm>
            <a:off x="4935907" y="3185740"/>
            <a:ext cx="412607" cy="13751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7" name="Arrow: Right 166">
            <a:extLst>
              <a:ext uri="{FF2B5EF4-FFF2-40B4-BE49-F238E27FC236}">
                <a16:creationId xmlns:a16="http://schemas.microsoft.com/office/drawing/2014/main" id="{C343F3A5-6C50-27D2-0D52-7041430CE2A3}"/>
              </a:ext>
            </a:extLst>
          </p:cNvPr>
          <p:cNvSpPr/>
          <p:nvPr/>
        </p:nvSpPr>
        <p:spPr>
          <a:xfrm flipH="1">
            <a:off x="4938874" y="3842873"/>
            <a:ext cx="417436" cy="13751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68" name="矩形 198">
            <a:extLst>
              <a:ext uri="{FF2B5EF4-FFF2-40B4-BE49-F238E27FC236}">
                <a16:creationId xmlns:a16="http://schemas.microsoft.com/office/drawing/2014/main" id="{DCA9E9C4-DDCB-62A8-4466-FA9F169616F3}"/>
              </a:ext>
            </a:extLst>
          </p:cNvPr>
          <p:cNvSpPr/>
          <p:nvPr/>
        </p:nvSpPr>
        <p:spPr>
          <a:xfrm>
            <a:off x="5348754" y="3161794"/>
            <a:ext cx="966823" cy="1930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11" b="1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req. gen</a:t>
            </a:r>
            <a:endParaRPr lang="zh-CN" altLang="en-US" sz="1111" b="1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0" name="Arrow: Right 169">
            <a:extLst>
              <a:ext uri="{FF2B5EF4-FFF2-40B4-BE49-F238E27FC236}">
                <a16:creationId xmlns:a16="http://schemas.microsoft.com/office/drawing/2014/main" id="{51F39FB3-595B-20CC-7677-98CB108AF2CA}"/>
              </a:ext>
            </a:extLst>
          </p:cNvPr>
          <p:cNvSpPr/>
          <p:nvPr/>
        </p:nvSpPr>
        <p:spPr>
          <a:xfrm>
            <a:off x="6310482" y="3184078"/>
            <a:ext cx="172067" cy="15354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1" name="矩形 198">
            <a:extLst>
              <a:ext uri="{FF2B5EF4-FFF2-40B4-BE49-F238E27FC236}">
                <a16:creationId xmlns:a16="http://schemas.microsoft.com/office/drawing/2014/main" id="{2D7C0862-177D-E14E-D115-3F6372306D3C}"/>
              </a:ext>
            </a:extLst>
          </p:cNvPr>
          <p:cNvSpPr/>
          <p:nvPr/>
        </p:nvSpPr>
        <p:spPr>
          <a:xfrm rot="5400000">
            <a:off x="5917494" y="3328766"/>
            <a:ext cx="1373455" cy="2791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11" b="1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NoC NI + Router</a:t>
            </a:r>
            <a:endParaRPr lang="zh-CN" altLang="en-US" sz="1111" b="1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6" name="矩形 198">
            <a:extLst>
              <a:ext uri="{FF2B5EF4-FFF2-40B4-BE49-F238E27FC236}">
                <a16:creationId xmlns:a16="http://schemas.microsoft.com/office/drawing/2014/main" id="{0DFB787C-8650-3E74-AE79-CDF88EC2AFC6}"/>
              </a:ext>
            </a:extLst>
          </p:cNvPr>
          <p:cNvSpPr/>
          <p:nvPr/>
        </p:nvSpPr>
        <p:spPr>
          <a:xfrm>
            <a:off x="5348515" y="3734956"/>
            <a:ext cx="965180" cy="337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11" b="1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response</a:t>
            </a:r>
            <a:br>
              <a:rPr lang="en-US" altLang="zh-CN" sz="1111" b="1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</a:br>
            <a:r>
              <a:rPr lang="en-US" altLang="zh-CN" sz="1111" b="1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writeback</a:t>
            </a:r>
            <a:endParaRPr lang="zh-CN" altLang="en-US" sz="1111" b="1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0" name="Arrow: Right 179">
            <a:extLst>
              <a:ext uri="{FF2B5EF4-FFF2-40B4-BE49-F238E27FC236}">
                <a16:creationId xmlns:a16="http://schemas.microsoft.com/office/drawing/2014/main" id="{4FB7EBA2-5520-0D9E-E8F8-9D049ED19912}"/>
              </a:ext>
            </a:extLst>
          </p:cNvPr>
          <p:cNvSpPr/>
          <p:nvPr/>
        </p:nvSpPr>
        <p:spPr>
          <a:xfrm flipH="1">
            <a:off x="6314090" y="3828059"/>
            <a:ext cx="152024" cy="13751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2" name="矩形 198">
            <a:extLst>
              <a:ext uri="{FF2B5EF4-FFF2-40B4-BE49-F238E27FC236}">
                <a16:creationId xmlns:a16="http://schemas.microsoft.com/office/drawing/2014/main" id="{CBB66B08-0455-6E69-5C73-202747E03825}"/>
              </a:ext>
            </a:extLst>
          </p:cNvPr>
          <p:cNvSpPr/>
          <p:nvPr/>
        </p:nvSpPr>
        <p:spPr>
          <a:xfrm rot="5400000">
            <a:off x="6248220" y="3422161"/>
            <a:ext cx="2095603" cy="2791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11" b="1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NoC Mesh</a:t>
            </a:r>
            <a:endParaRPr lang="zh-CN" altLang="en-US" sz="1111" b="1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994B381-25D7-6623-73C8-79769B8963EB}"/>
              </a:ext>
            </a:extLst>
          </p:cNvPr>
          <p:cNvGrpSpPr/>
          <p:nvPr/>
        </p:nvGrpSpPr>
        <p:grpSpPr>
          <a:xfrm>
            <a:off x="7855618" y="2513956"/>
            <a:ext cx="974458" cy="485803"/>
            <a:chOff x="7855618" y="2513956"/>
            <a:chExt cx="974458" cy="485803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10855AA4-CE9A-E1CC-842B-3144B6F55072}"/>
                </a:ext>
              </a:extLst>
            </p:cNvPr>
            <p:cNvSpPr/>
            <p:nvPr/>
          </p:nvSpPr>
          <p:spPr>
            <a:xfrm>
              <a:off x="7855618" y="2513956"/>
              <a:ext cx="974458" cy="485803"/>
            </a:xfrm>
            <a:prstGeom prst="rect">
              <a:avLst/>
            </a:prstGeom>
            <a:solidFill>
              <a:srgbClr val="D0D4C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b="1" dirty="0">
                  <a:solidFill>
                    <a:schemeClr val="accent2"/>
                  </a:solidFill>
                  <a:latin typeface="Arial Narrow" panose="020B0606020202030204" pitchFamily="34" charset="0"/>
                </a:rPr>
                <a:t>HBM Endp. 0</a:t>
              </a:r>
              <a:endParaRPr lang="de-CH" sz="1100" b="1" dirty="0">
                <a:solidFill>
                  <a:schemeClr val="accent2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90" name="矩形 198">
              <a:extLst>
                <a:ext uri="{FF2B5EF4-FFF2-40B4-BE49-F238E27FC236}">
                  <a16:creationId xmlns:a16="http://schemas.microsoft.com/office/drawing/2014/main" id="{F977EFBF-236F-E779-EF3D-5E2D37D0709F}"/>
                </a:ext>
              </a:extLst>
            </p:cNvPr>
            <p:cNvSpPr/>
            <p:nvPr/>
          </p:nvSpPr>
          <p:spPr>
            <a:xfrm rot="16200000">
              <a:off x="8241916" y="2407284"/>
              <a:ext cx="205496" cy="9662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11" b="1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Ctrl.</a:t>
              </a:r>
              <a:endParaRPr lang="zh-CN" altLang="en-US" sz="1111" b="1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sp>
        <p:nvSpPr>
          <p:cNvPr id="199" name="Arrow: Up-Down 198">
            <a:extLst>
              <a:ext uri="{FF2B5EF4-FFF2-40B4-BE49-F238E27FC236}">
                <a16:creationId xmlns:a16="http://schemas.microsoft.com/office/drawing/2014/main" id="{7C6C7FB0-8079-AA89-EA86-77E1DE9617AA}"/>
              </a:ext>
            </a:extLst>
          </p:cNvPr>
          <p:cNvSpPr/>
          <p:nvPr/>
        </p:nvSpPr>
        <p:spPr>
          <a:xfrm rot="16200000">
            <a:off x="7522335" y="3758396"/>
            <a:ext cx="246049" cy="415901"/>
          </a:xfrm>
          <a:prstGeom prst="upDownArrow">
            <a:avLst>
              <a:gd name="adj1" fmla="val 58873"/>
              <a:gd name="adj2" fmla="val 32456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2" name="Arrow: Up-Down 201">
            <a:extLst>
              <a:ext uri="{FF2B5EF4-FFF2-40B4-BE49-F238E27FC236}">
                <a16:creationId xmlns:a16="http://schemas.microsoft.com/office/drawing/2014/main" id="{8FAEF902-1D70-801E-C7B8-7B807036DFBD}"/>
              </a:ext>
            </a:extLst>
          </p:cNvPr>
          <p:cNvSpPr/>
          <p:nvPr/>
        </p:nvSpPr>
        <p:spPr>
          <a:xfrm rot="16200000">
            <a:off x="7523936" y="4297684"/>
            <a:ext cx="246049" cy="419103"/>
          </a:xfrm>
          <a:prstGeom prst="upDownArrow">
            <a:avLst>
              <a:gd name="adj1" fmla="val 58873"/>
              <a:gd name="adj2" fmla="val 32456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3" name="Arrow: Up-Down 202">
            <a:extLst>
              <a:ext uri="{FF2B5EF4-FFF2-40B4-BE49-F238E27FC236}">
                <a16:creationId xmlns:a16="http://schemas.microsoft.com/office/drawing/2014/main" id="{060642B0-D8EB-727F-7C81-71AC5E688D28}"/>
              </a:ext>
            </a:extLst>
          </p:cNvPr>
          <p:cNvSpPr/>
          <p:nvPr/>
        </p:nvSpPr>
        <p:spPr>
          <a:xfrm rot="16200000">
            <a:off x="7522335" y="3217507"/>
            <a:ext cx="246049" cy="415901"/>
          </a:xfrm>
          <a:prstGeom prst="upDownArrow">
            <a:avLst>
              <a:gd name="adj1" fmla="val 58873"/>
              <a:gd name="adj2" fmla="val 32456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4" name="Arrow: Up-Down 203">
            <a:extLst>
              <a:ext uri="{FF2B5EF4-FFF2-40B4-BE49-F238E27FC236}">
                <a16:creationId xmlns:a16="http://schemas.microsoft.com/office/drawing/2014/main" id="{FA1DBD07-80F1-9F12-9B6F-79279D792A7B}"/>
              </a:ext>
            </a:extLst>
          </p:cNvPr>
          <p:cNvSpPr/>
          <p:nvPr/>
        </p:nvSpPr>
        <p:spPr>
          <a:xfrm rot="16200000">
            <a:off x="7522334" y="2676618"/>
            <a:ext cx="246049" cy="415901"/>
          </a:xfrm>
          <a:prstGeom prst="upDownArrow">
            <a:avLst>
              <a:gd name="adj1" fmla="val 58873"/>
              <a:gd name="adj2" fmla="val 32456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6" name="Arrow: Up-Down 205">
            <a:extLst>
              <a:ext uri="{FF2B5EF4-FFF2-40B4-BE49-F238E27FC236}">
                <a16:creationId xmlns:a16="http://schemas.microsoft.com/office/drawing/2014/main" id="{52CEF12B-59F7-4543-ACEA-BD4FCF008994}"/>
              </a:ext>
            </a:extLst>
          </p:cNvPr>
          <p:cNvSpPr/>
          <p:nvPr/>
        </p:nvSpPr>
        <p:spPr>
          <a:xfrm rot="16200000">
            <a:off x="6827096" y="3335432"/>
            <a:ext cx="246049" cy="415901"/>
          </a:xfrm>
          <a:prstGeom prst="upDownArrow">
            <a:avLst>
              <a:gd name="adj1" fmla="val 58873"/>
              <a:gd name="adj2" fmla="val 32456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0457F05-DED6-F8B0-AAFE-20E3643C4127}"/>
              </a:ext>
            </a:extLst>
          </p:cNvPr>
          <p:cNvGrpSpPr/>
          <p:nvPr/>
        </p:nvGrpSpPr>
        <p:grpSpPr>
          <a:xfrm>
            <a:off x="7855618" y="3055857"/>
            <a:ext cx="974458" cy="485803"/>
            <a:chOff x="7861557" y="3123924"/>
            <a:chExt cx="974458" cy="48580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713EED-2199-E1C6-39D4-C0F89289293F}"/>
                </a:ext>
              </a:extLst>
            </p:cNvPr>
            <p:cNvSpPr/>
            <p:nvPr/>
          </p:nvSpPr>
          <p:spPr>
            <a:xfrm>
              <a:off x="7861557" y="3123924"/>
              <a:ext cx="974458" cy="485803"/>
            </a:xfrm>
            <a:prstGeom prst="rect">
              <a:avLst/>
            </a:prstGeom>
            <a:solidFill>
              <a:srgbClr val="D0D4C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b="1" dirty="0">
                  <a:solidFill>
                    <a:schemeClr val="accent3"/>
                  </a:solidFill>
                  <a:latin typeface="Arial Narrow" panose="020B0606020202030204" pitchFamily="34" charset="0"/>
                </a:rPr>
                <a:t>HBM Endp. 1</a:t>
              </a:r>
              <a:endParaRPr lang="de-CH" sz="1100" b="1" dirty="0">
                <a:solidFill>
                  <a:schemeClr val="accent3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3" name="矩形 198">
              <a:extLst>
                <a:ext uri="{FF2B5EF4-FFF2-40B4-BE49-F238E27FC236}">
                  <a16:creationId xmlns:a16="http://schemas.microsoft.com/office/drawing/2014/main" id="{6F0A92C2-DF69-5FD8-E5DC-974CCECDEBF0}"/>
                </a:ext>
              </a:extLst>
            </p:cNvPr>
            <p:cNvSpPr/>
            <p:nvPr/>
          </p:nvSpPr>
          <p:spPr>
            <a:xfrm rot="16200000">
              <a:off x="8247855" y="3017252"/>
              <a:ext cx="205496" cy="9662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11" b="1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Ctrl.</a:t>
              </a:r>
              <a:endParaRPr lang="zh-CN" altLang="en-US" sz="1111" b="1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A132B3F-A921-4254-E006-CE7CC91451B4}"/>
              </a:ext>
            </a:extLst>
          </p:cNvPr>
          <p:cNvGrpSpPr/>
          <p:nvPr/>
        </p:nvGrpSpPr>
        <p:grpSpPr>
          <a:xfrm>
            <a:off x="7855618" y="3597758"/>
            <a:ext cx="974458" cy="485803"/>
            <a:chOff x="7866892" y="3657861"/>
            <a:chExt cx="974458" cy="48580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35E5743-758C-2EA8-49D4-450B1D1E57A9}"/>
                </a:ext>
              </a:extLst>
            </p:cNvPr>
            <p:cNvSpPr/>
            <p:nvPr/>
          </p:nvSpPr>
          <p:spPr>
            <a:xfrm>
              <a:off x="7866892" y="3657861"/>
              <a:ext cx="974458" cy="485803"/>
            </a:xfrm>
            <a:prstGeom prst="rect">
              <a:avLst/>
            </a:prstGeom>
            <a:solidFill>
              <a:srgbClr val="D0D4C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b="1" dirty="0">
                  <a:solidFill>
                    <a:schemeClr val="accent4">
                      <a:lumMod val="75000"/>
                    </a:schemeClr>
                  </a:solidFill>
                  <a:latin typeface="Arial Narrow" panose="020B0606020202030204" pitchFamily="34" charset="0"/>
                </a:rPr>
                <a:t>HBM Endp. 2</a:t>
              </a:r>
              <a:endParaRPr lang="de-CH" sz="1100" b="1" dirty="0">
                <a:solidFill>
                  <a:schemeClr val="accent4">
                    <a:lumMod val="75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5" name="矩形 198">
              <a:extLst>
                <a:ext uri="{FF2B5EF4-FFF2-40B4-BE49-F238E27FC236}">
                  <a16:creationId xmlns:a16="http://schemas.microsoft.com/office/drawing/2014/main" id="{2AD8E259-1539-D058-0AE1-2F6C85219725}"/>
                </a:ext>
              </a:extLst>
            </p:cNvPr>
            <p:cNvSpPr/>
            <p:nvPr/>
          </p:nvSpPr>
          <p:spPr>
            <a:xfrm rot="16200000">
              <a:off x="8253190" y="3551189"/>
              <a:ext cx="205496" cy="9662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11" b="1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Ctrl.</a:t>
              </a:r>
              <a:endParaRPr lang="zh-CN" altLang="en-US" sz="1111" b="1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6698E7F-A333-B9E7-4B21-AE6938F1E108}"/>
              </a:ext>
            </a:extLst>
          </p:cNvPr>
          <p:cNvGrpSpPr/>
          <p:nvPr/>
        </p:nvGrpSpPr>
        <p:grpSpPr>
          <a:xfrm>
            <a:off x="7855618" y="4139660"/>
            <a:ext cx="974458" cy="485803"/>
            <a:chOff x="7872831" y="4267829"/>
            <a:chExt cx="974458" cy="48580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5827F6-3CC5-8DE2-F23B-E8A5A573478B}"/>
                </a:ext>
              </a:extLst>
            </p:cNvPr>
            <p:cNvSpPr/>
            <p:nvPr/>
          </p:nvSpPr>
          <p:spPr>
            <a:xfrm>
              <a:off x="7872831" y="4267829"/>
              <a:ext cx="974458" cy="485803"/>
            </a:xfrm>
            <a:prstGeom prst="rect">
              <a:avLst/>
            </a:prstGeom>
            <a:solidFill>
              <a:srgbClr val="D0D4C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HBM Endp. 3</a:t>
              </a:r>
              <a:endParaRPr lang="de-CH" sz="1100" b="1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7" name="矩形 198">
              <a:extLst>
                <a:ext uri="{FF2B5EF4-FFF2-40B4-BE49-F238E27FC236}">
                  <a16:creationId xmlns:a16="http://schemas.microsoft.com/office/drawing/2014/main" id="{8A94DA69-5F44-192F-164F-FCAB5EAB487F}"/>
                </a:ext>
              </a:extLst>
            </p:cNvPr>
            <p:cNvSpPr/>
            <p:nvPr/>
          </p:nvSpPr>
          <p:spPr>
            <a:xfrm rot="16200000">
              <a:off x="8259129" y="4161157"/>
              <a:ext cx="205496" cy="9662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11" b="1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Ctrl.</a:t>
              </a:r>
              <a:endParaRPr lang="zh-CN" altLang="en-US" sz="1111" b="1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741044F-04D7-D72B-F189-1482915D9CB9}"/>
              </a:ext>
            </a:extLst>
          </p:cNvPr>
          <p:cNvSpPr/>
          <p:nvPr/>
        </p:nvSpPr>
        <p:spPr>
          <a:xfrm>
            <a:off x="4541459" y="2499952"/>
            <a:ext cx="4286312" cy="210960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69326A8-B321-B751-8DFC-0713F7895956}"/>
              </a:ext>
            </a:extLst>
          </p:cNvPr>
          <p:cNvSpPr/>
          <p:nvPr/>
        </p:nvSpPr>
        <p:spPr>
          <a:xfrm>
            <a:off x="8035364" y="2720906"/>
            <a:ext cx="648478" cy="30652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Rsp</a:t>
            </a:r>
            <a:r>
              <a:rPr lang="en-US" sz="1050" dirty="0">
                <a:solidFill>
                  <a:schemeClr val="tx1"/>
                </a:solidFill>
              </a:rPr>
              <a:t> 1: </a:t>
            </a:r>
            <a:r>
              <a:rPr lang="en-US" sz="1050" b="1" dirty="0">
                <a:solidFill>
                  <a:schemeClr val="tx1"/>
                </a:solidFill>
              </a:rPr>
              <a:t>E0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E359433-926E-0958-ED5A-C0E94481C88D}"/>
              </a:ext>
            </a:extLst>
          </p:cNvPr>
          <p:cNvSpPr/>
          <p:nvPr/>
        </p:nvSpPr>
        <p:spPr>
          <a:xfrm>
            <a:off x="8027386" y="3262077"/>
            <a:ext cx="648478" cy="30652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Rsp</a:t>
            </a:r>
            <a:r>
              <a:rPr lang="en-US" sz="1050" dirty="0">
                <a:solidFill>
                  <a:schemeClr val="tx1"/>
                </a:solidFill>
              </a:rPr>
              <a:t> 3: </a:t>
            </a:r>
            <a:r>
              <a:rPr lang="en-US" sz="1050" b="1" dirty="0">
                <a:solidFill>
                  <a:schemeClr val="tx1"/>
                </a:solidFill>
              </a:rPr>
              <a:t>E1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A994EC4-FD6C-8269-8BFA-97A67C1AFD12}"/>
              </a:ext>
            </a:extLst>
          </p:cNvPr>
          <p:cNvSpPr/>
          <p:nvPr/>
        </p:nvSpPr>
        <p:spPr>
          <a:xfrm>
            <a:off x="8025643" y="3793994"/>
            <a:ext cx="648478" cy="30652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Rsp</a:t>
            </a:r>
            <a:r>
              <a:rPr lang="en-US" sz="1050" dirty="0">
                <a:solidFill>
                  <a:schemeClr val="tx1"/>
                </a:solidFill>
              </a:rPr>
              <a:t> 4: </a:t>
            </a:r>
            <a:r>
              <a:rPr lang="en-US" sz="1050" b="1" dirty="0">
                <a:solidFill>
                  <a:schemeClr val="tx1"/>
                </a:solidFill>
              </a:rPr>
              <a:t>E2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922EC63-FA53-0CCB-A8A1-8CD49A2F4767}"/>
              </a:ext>
            </a:extLst>
          </p:cNvPr>
          <p:cNvSpPr/>
          <p:nvPr/>
        </p:nvSpPr>
        <p:spPr>
          <a:xfrm>
            <a:off x="8035364" y="4381654"/>
            <a:ext cx="648478" cy="30652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Rsp</a:t>
            </a:r>
            <a:r>
              <a:rPr lang="en-US" sz="1050" dirty="0">
                <a:solidFill>
                  <a:schemeClr val="tx1"/>
                </a:solidFill>
              </a:rPr>
              <a:t> 5: </a:t>
            </a:r>
            <a:r>
              <a:rPr lang="en-US" sz="1050" b="1" dirty="0">
                <a:solidFill>
                  <a:schemeClr val="tx1"/>
                </a:solidFill>
              </a:rPr>
              <a:t>E3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F811FAE-5060-BA78-E85C-F5EB251501C7}"/>
              </a:ext>
            </a:extLst>
          </p:cNvPr>
          <p:cNvSpPr/>
          <p:nvPr/>
        </p:nvSpPr>
        <p:spPr>
          <a:xfrm>
            <a:off x="8025643" y="3263636"/>
            <a:ext cx="648478" cy="30652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Rsp</a:t>
            </a:r>
            <a:r>
              <a:rPr lang="en-US" sz="1050" dirty="0">
                <a:solidFill>
                  <a:schemeClr val="tx1"/>
                </a:solidFill>
              </a:rPr>
              <a:t> 2: </a:t>
            </a:r>
            <a:r>
              <a:rPr lang="en-US" sz="1050" b="1" dirty="0">
                <a:solidFill>
                  <a:schemeClr val="tx1"/>
                </a:solidFill>
              </a:rPr>
              <a:t>E1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3809DFB-A747-2981-7749-D01C11CEBCD9}"/>
              </a:ext>
            </a:extLst>
          </p:cNvPr>
          <p:cNvSpPr/>
          <p:nvPr/>
        </p:nvSpPr>
        <p:spPr>
          <a:xfrm>
            <a:off x="8025643" y="3262582"/>
            <a:ext cx="648478" cy="30652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Rsp</a:t>
            </a:r>
            <a:r>
              <a:rPr lang="en-US" sz="1050" dirty="0">
                <a:solidFill>
                  <a:schemeClr val="tx1"/>
                </a:solidFill>
              </a:rPr>
              <a:t> 0: </a:t>
            </a:r>
            <a:r>
              <a:rPr lang="en-US" sz="1050" b="1" dirty="0">
                <a:solidFill>
                  <a:schemeClr val="tx1"/>
                </a:solidFill>
              </a:rPr>
              <a:t>E1</a:t>
            </a:r>
          </a:p>
        </p:txBody>
      </p:sp>
    </p:spTree>
    <p:extLst>
      <p:ext uri="{BB962C8B-B14F-4D97-AF65-F5344CB8AC3E}">
        <p14:creationId xmlns:p14="http://schemas.microsoft.com/office/powerpoint/2010/main" val="304793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1.11111E-6 L -0.11284 -0.00093 L -0.11232 0.02531 L -0.19097 0.02531 L -0.19045 0.0963 L -0.39131 0.09815 L -0.39097 -0.1034 " pathEditMode="relative" rAng="0" ptsTypes="AAAAAAA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66" y="-27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-0.11893 0 L -0.11789 0.13858 L -0.19445 0.1321 L -0.19497 0.20031 L -0.39584 0.20494 L -0.39184 0.04414 " pathEditMode="relative" ptsTypes="AAAAAAA">
                                      <p:cBhvr>
                                        <p:cTn id="8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44444E-6 2.46914E-6 L -0.11736 2.46914E-6 L -0.11631 0.03549 L -0.19704 0.03642 L -0.19444 0.09722 L -0.39583 0.10185 L -0.39236 -0.02901 " pathEditMode="relative" rAng="0" ptsTypes="AAAAAAA">
                                      <p:cBhvr>
                                        <p:cTn id="10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2" y="364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 0 L -0.11841 0 L -0.11789 0.02562 L -0.19393 0.02284 L -0.19132 0.08827 L -0.3948 0.09475 L -0.39289 -0.0071 " pathEditMode="relative" ptsTypes="AAAAAAA">
                                      <p:cBhvr>
                                        <p:cTn id="12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0.11579 0 L -0.11631 -0.08086 L -0.19496 -0.08086 L -0.19392 -0.01204 L -0.39427 -0.00463 L -0.39288 -0.07376 " pathEditMode="relative" ptsTypes="AAAAAAA">
                                      <p:cBhvr>
                                        <p:cTn id="14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0" presetClass="path" presetSubtype="0" repeatCount="0" accel="50000" decel="5000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 0 L -0.11441 -0.00556 L -0.11841 -0.19229 L -0.19393 -0.19476 L -0.19236 -0.11883 L -0.39636 -0.12068 " pathEditMode="relative" ptsTypes="AAAAAA">
                                      <p:cBhvr>
                                        <p:cTn id="16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7" grpId="0" animBg="1"/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13741-A8A7-3AF6-B1CB-171CAE365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B8E807-2EEB-FB3E-83C6-F51B00A9A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375" y="742930"/>
            <a:ext cx="4118204" cy="4143263"/>
          </a:xfrm>
        </p:spPr>
        <p:txBody>
          <a:bodyPr/>
          <a:lstStyle/>
          <a:p>
            <a:r>
              <a:rPr lang="en-US" sz="1600" dirty="0"/>
              <a:t>Decode: sparse (e.g. </a:t>
            </a:r>
            <a:r>
              <a:rPr lang="en-US" sz="1600" i="1" dirty="0"/>
              <a:t>top-k</a:t>
            </a:r>
            <a:r>
              <a:rPr lang="en-US" sz="1600" dirty="0"/>
              <a:t>) attention </a:t>
            </a:r>
            <a:r>
              <a:rPr lang="en-US" sz="1600" i="1" dirty="0"/>
              <a:t>gathers </a:t>
            </a:r>
            <a:r>
              <a:rPr lang="en-US" sz="1600" dirty="0"/>
              <a:t>vectors from V cache</a:t>
            </a:r>
          </a:p>
          <a:p>
            <a:pPr lvl="1"/>
            <a:r>
              <a:rPr lang="en-US" sz="1400" dirty="0"/>
              <a:t>V cache is in HBM, cannot fit in SPM</a:t>
            </a:r>
          </a:p>
          <a:p>
            <a:pPr lvl="1"/>
            <a:r>
              <a:rPr lang="en-US" sz="1400" dirty="0"/>
              <a:t>Entries may be as narrow as NoC bus</a:t>
            </a:r>
            <a:br>
              <a:rPr lang="en-US" sz="1400" dirty="0"/>
            </a:br>
            <a:r>
              <a:rPr lang="en-US" sz="1400" dirty="0"/>
              <a:t>(Llama-3: h=128 @ 4b </a:t>
            </a:r>
            <a:r>
              <a:rPr lang="en-US" sz="1400" dirty="0">
                <a:sym typeface="Wingdings" panose="05000000000000000000" pitchFamily="2" charset="2"/>
              </a:rPr>
              <a:t></a:t>
            </a:r>
            <a:r>
              <a:rPr lang="en-US" sz="1400" dirty="0"/>
              <a:t> 512b)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dirty="0"/>
              <a:t>Benefits from efficient mechanism to </a:t>
            </a:r>
            <a:r>
              <a:rPr lang="en-US" sz="1400" i="1" dirty="0"/>
              <a:t>gather short vectors </a:t>
            </a:r>
            <a:r>
              <a:rPr lang="en-US" sz="1400" dirty="0"/>
              <a:t>from HBM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Extend cluster DMA with </a:t>
            </a:r>
            <a:r>
              <a:rPr lang="en-US" sz="1600" i="1" dirty="0"/>
              <a:t>indexed gather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Read selected attention indices from </a:t>
            </a:r>
            <a:br>
              <a:rPr lang="en-US" sz="1400" dirty="0"/>
            </a:br>
            <a:r>
              <a:rPr lang="en-US" sz="1400" dirty="0"/>
              <a:t>cluster TCDM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Collect, pack requests per HBM endpoint</a:t>
            </a:r>
          </a:p>
          <a:p>
            <a:pPr marL="596900" lvl="1" indent="0">
              <a:buNone/>
            </a:pPr>
            <a:endParaRPr lang="en-US" sz="1400" dirty="0"/>
          </a:p>
          <a:p>
            <a:pPr lvl="1"/>
            <a:endParaRPr lang="de-CH" sz="142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4A754-054F-B208-4B61-2C6E223886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9182B4-36A0-7760-2F3E-61BF602B6C2B}"/>
              </a:ext>
            </a:extLst>
          </p:cNvPr>
          <p:cNvSpPr txBox="1"/>
          <p:nvPr/>
        </p:nvSpPr>
        <p:spPr>
          <a:xfrm>
            <a:off x="194129" y="97595"/>
            <a:ext cx="6715897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900" b="1" i="0" u="none" strike="noStrike" kern="0" cap="none" spc="0" normalizeH="0" baseline="0" noProof="0" dirty="0">
                <a:ln>
                  <a:noFill/>
                </a:ln>
                <a:solidFill>
                  <a:srgbClr val="16863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V-Cache Gather for Sparse Attention</a:t>
            </a:r>
            <a:endParaRPr lang="de-CH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117AD02-EC9A-143C-5A87-7741115174EF}"/>
              </a:ext>
            </a:extLst>
          </p:cNvPr>
          <p:cNvGrpSpPr/>
          <p:nvPr/>
        </p:nvGrpSpPr>
        <p:grpSpPr>
          <a:xfrm>
            <a:off x="4490121" y="765942"/>
            <a:ext cx="3992760" cy="1623849"/>
            <a:chOff x="4490121" y="636204"/>
            <a:chExt cx="3992760" cy="162384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7C26452-2F45-4064-1412-08A4714B2510}"/>
                </a:ext>
              </a:extLst>
            </p:cNvPr>
            <p:cNvGrpSpPr/>
            <p:nvPr/>
          </p:nvGrpSpPr>
          <p:grpSpPr>
            <a:xfrm>
              <a:off x="4490121" y="636204"/>
              <a:ext cx="3577084" cy="1623849"/>
              <a:chOff x="4725071" y="650085"/>
              <a:chExt cx="3577084" cy="1623849"/>
            </a:xfrm>
          </p:grpSpPr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43184CFC-7C6C-2082-E5A2-CEF780A094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25071" y="780890"/>
                <a:ext cx="3577084" cy="1493044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225E65-789A-5872-FA34-ACC2EB81EF16}"/>
                  </a:ext>
                </a:extLst>
              </p:cNvPr>
              <p:cNvSpPr txBox="1"/>
              <p:nvPr/>
            </p:nvSpPr>
            <p:spPr>
              <a:xfrm>
                <a:off x="4946650" y="1076185"/>
                <a:ext cx="103586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sparse attn. </a:t>
                </a:r>
                <a:r>
                  <a:rPr lang="en-US" sz="1100" dirty="0">
                    <a:latin typeface="Consolas" panose="020B0609020204030204" pitchFamily="49" charset="0"/>
                  </a:rPr>
                  <a:t>a</a:t>
                </a:r>
                <a:endParaRPr lang="de-CH" sz="11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CC75382-B13E-BFE3-6036-7739EEDCE993}"/>
                  </a:ext>
                </a:extLst>
              </p:cNvPr>
              <p:cNvSpPr txBox="1"/>
              <p:nvPr/>
            </p:nvSpPr>
            <p:spPr>
              <a:xfrm>
                <a:off x="6719066" y="650085"/>
                <a:ext cx="2792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i="1" dirty="0"/>
                  <a:t>V</a:t>
                </a:r>
                <a:endParaRPr lang="de-CH" sz="1100" i="1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7758974-204F-EC74-0DBE-035C14DD2D9F}"/>
                  </a:ext>
                </a:extLst>
              </p:cNvPr>
              <p:cNvSpPr txBox="1"/>
              <p:nvPr/>
            </p:nvSpPr>
            <p:spPr>
              <a:xfrm>
                <a:off x="5770103" y="1697284"/>
                <a:ext cx="69442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i="1" dirty="0"/>
                  <a:t>V </a:t>
                </a:r>
                <a:r>
                  <a:rPr lang="en-US" sz="1100" dirty="0"/>
                  <a:t>cache</a:t>
                </a:r>
                <a:endParaRPr lang="de-CH" sz="1100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645E4E0-27FC-C640-388D-1E44B755FD6B}"/>
                  </a:ext>
                </a:extLst>
              </p:cNvPr>
              <p:cNvSpPr txBox="1"/>
              <p:nvPr/>
            </p:nvSpPr>
            <p:spPr>
              <a:xfrm>
                <a:off x="4928312" y="1301811"/>
                <a:ext cx="3129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a</a:t>
                </a:r>
                <a:r>
                  <a:rPr lang="en-US" sz="1100" baseline="-250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1</a:t>
                </a:r>
                <a:endParaRPr lang="de-CH" sz="1100" baseline="-25000" dirty="0">
                  <a:latin typeface="Consolas" panose="020B06090202040302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9B54641-D0D3-75CD-B2C6-C0EBDB16BF82}"/>
                  </a:ext>
                </a:extLst>
              </p:cNvPr>
              <p:cNvSpPr txBox="1"/>
              <p:nvPr/>
            </p:nvSpPr>
            <p:spPr>
              <a:xfrm>
                <a:off x="5241218" y="1301811"/>
                <a:ext cx="3129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a</a:t>
                </a:r>
                <a:r>
                  <a:rPr lang="en-US" sz="1100" baseline="-250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3</a:t>
                </a:r>
                <a:endParaRPr lang="de-CH" sz="1100" baseline="-25000" dirty="0">
                  <a:latin typeface="Consolas" panose="020B06090202040302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32585D-CF9E-944C-492F-E3EFE4F5C948}"/>
                  </a:ext>
                </a:extLst>
              </p:cNvPr>
              <p:cNvSpPr txBox="1"/>
              <p:nvPr/>
            </p:nvSpPr>
            <p:spPr>
              <a:xfrm>
                <a:off x="5394901" y="1305108"/>
                <a:ext cx="3129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a</a:t>
                </a:r>
                <a:r>
                  <a:rPr lang="en-US" sz="1100" baseline="-250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4</a:t>
                </a:r>
                <a:endParaRPr lang="de-CH" sz="1100" baseline="-25000" dirty="0">
                  <a:latin typeface="Consolas" panose="020B06090202040302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18F8BE0-3EC1-64CF-D0AE-6BB92FD44170}"/>
                  </a:ext>
                </a:extLst>
              </p:cNvPr>
              <p:cNvSpPr txBox="1"/>
              <p:nvPr/>
            </p:nvSpPr>
            <p:spPr>
              <a:xfrm>
                <a:off x="5853483" y="1301811"/>
                <a:ext cx="3129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a</a:t>
                </a:r>
                <a:r>
                  <a:rPr lang="en-US" sz="1100" baseline="-250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s</a:t>
                </a:r>
                <a:endParaRPr lang="de-CH" sz="1100" baseline="-25000" dirty="0">
                  <a:latin typeface="Consolas" panose="020B06090202040302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1ABD67-9384-5E60-08B6-45B738882BA6}"/>
                  </a:ext>
                </a:extLst>
              </p:cNvPr>
              <p:cNvSpPr txBox="1"/>
              <p:nvPr/>
            </p:nvSpPr>
            <p:spPr>
              <a:xfrm>
                <a:off x="4795730" y="1319803"/>
                <a:ext cx="26161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B7B7B7"/>
                    </a:solidFill>
                    <a:latin typeface="Consolas" panose="020B0609020204030204" pitchFamily="49" charset="0"/>
                    <a:cs typeface="Courier New" panose="02070309020205020404" pitchFamily="49" charset="0"/>
                  </a:rPr>
                  <a:t>0</a:t>
                </a:r>
                <a:endParaRPr lang="de-CH" sz="1100" baseline="-25000" dirty="0">
                  <a:solidFill>
                    <a:srgbClr val="B7B7B7"/>
                  </a:solidFill>
                  <a:latin typeface="Consolas" panose="020B06090202040302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0037FC1-3089-2E66-5814-DD3888B076A0}"/>
                  </a:ext>
                </a:extLst>
              </p:cNvPr>
              <p:cNvSpPr txBox="1"/>
              <p:nvPr/>
            </p:nvSpPr>
            <p:spPr>
              <a:xfrm>
                <a:off x="5110413" y="1319803"/>
                <a:ext cx="26161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B7B7B7"/>
                    </a:solidFill>
                    <a:latin typeface="Consolas" panose="020B0609020204030204" pitchFamily="49" charset="0"/>
                    <a:cs typeface="Courier New" panose="02070309020205020404" pitchFamily="49" charset="0"/>
                  </a:rPr>
                  <a:t>0</a:t>
                </a:r>
                <a:endParaRPr lang="de-CH" sz="1100" baseline="-25000" dirty="0">
                  <a:solidFill>
                    <a:srgbClr val="B7B7B7"/>
                  </a:solidFill>
                  <a:latin typeface="Consolas" panose="020B06090202040302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90A48C5-110F-9A0A-234C-50BE91B510E2}"/>
                  </a:ext>
                </a:extLst>
              </p:cNvPr>
              <p:cNvSpPr txBox="1"/>
              <p:nvPr/>
            </p:nvSpPr>
            <p:spPr>
              <a:xfrm>
                <a:off x="5577224" y="1319803"/>
                <a:ext cx="26161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B7B7B7"/>
                    </a:solidFill>
                    <a:latin typeface="Consolas" panose="020B0609020204030204" pitchFamily="49" charset="0"/>
                    <a:cs typeface="Courier New" panose="02070309020205020404" pitchFamily="49" charset="0"/>
                  </a:rPr>
                  <a:t>0</a:t>
                </a:r>
                <a:endParaRPr lang="de-CH" sz="1100" baseline="-25000" dirty="0">
                  <a:solidFill>
                    <a:srgbClr val="B7B7B7"/>
                  </a:solidFill>
                  <a:latin typeface="Consolas" panose="020B06090202040302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FB57334-79F9-A2B2-8139-AD08BED32689}"/>
                  </a:ext>
                </a:extLst>
              </p:cNvPr>
              <p:cNvSpPr txBox="1"/>
              <p:nvPr/>
            </p:nvSpPr>
            <p:spPr>
              <a:xfrm>
                <a:off x="5723764" y="1321268"/>
                <a:ext cx="26161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B7B7B7"/>
                    </a:solidFill>
                    <a:latin typeface="Consolas" panose="020B0609020204030204" pitchFamily="49" charset="0"/>
                    <a:cs typeface="Courier New" panose="02070309020205020404" pitchFamily="49" charset="0"/>
                  </a:rPr>
                  <a:t>0</a:t>
                </a:r>
                <a:endParaRPr lang="de-CH" sz="1100" baseline="-25000" dirty="0">
                  <a:solidFill>
                    <a:srgbClr val="B7B7B7"/>
                  </a:solidFill>
                  <a:latin typeface="Consolas" panose="020B06090202040302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C3A196F-F329-CEBF-0B3B-029546741EDB}"/>
                  </a:ext>
                </a:extLst>
              </p:cNvPr>
              <p:cNvSpPr txBox="1"/>
              <p:nvPr/>
            </p:nvSpPr>
            <p:spPr>
              <a:xfrm>
                <a:off x="6702235" y="987486"/>
                <a:ext cx="3129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v</a:t>
                </a:r>
                <a:r>
                  <a:rPr lang="en-US" sz="1100" baseline="-250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1</a:t>
                </a:r>
                <a:endParaRPr lang="de-CH" sz="1100" baseline="-25000" dirty="0">
                  <a:latin typeface="Consolas" panose="020B06090202040302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6220E74-3469-40C4-61D7-F4248503BF31}"/>
                  </a:ext>
                </a:extLst>
              </p:cNvPr>
              <p:cNvSpPr txBox="1"/>
              <p:nvPr/>
            </p:nvSpPr>
            <p:spPr>
              <a:xfrm>
                <a:off x="6719066" y="1295420"/>
                <a:ext cx="3129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v</a:t>
                </a:r>
                <a:r>
                  <a:rPr lang="en-US" sz="1100" baseline="-250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3</a:t>
                </a:r>
                <a:endParaRPr lang="de-CH" sz="1100" baseline="-25000" dirty="0">
                  <a:latin typeface="Consolas" panose="020B06090202040302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AED6530-0CFB-8D23-C349-C451AA6B3DE0}"/>
                  </a:ext>
                </a:extLst>
              </p:cNvPr>
              <p:cNvSpPr txBox="1"/>
              <p:nvPr/>
            </p:nvSpPr>
            <p:spPr>
              <a:xfrm>
                <a:off x="6717500" y="1450608"/>
                <a:ext cx="3129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v</a:t>
                </a:r>
                <a:r>
                  <a:rPr lang="en-US" sz="1100" baseline="-250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4</a:t>
                </a:r>
                <a:endParaRPr lang="de-CH" sz="1100" baseline="-25000" dirty="0">
                  <a:latin typeface="Consolas" panose="020B06090202040302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5120B68-BC20-C68C-E54E-545C05E19CDA}"/>
                  </a:ext>
                </a:extLst>
              </p:cNvPr>
              <p:cNvSpPr txBox="1"/>
              <p:nvPr/>
            </p:nvSpPr>
            <p:spPr>
              <a:xfrm>
                <a:off x="6717500" y="1913730"/>
                <a:ext cx="3129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v</a:t>
                </a:r>
                <a:r>
                  <a:rPr lang="en-US" sz="1100" baseline="-250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s</a:t>
                </a:r>
                <a:endParaRPr lang="de-CH" sz="1100" baseline="-25000" dirty="0">
                  <a:latin typeface="Consolas" panose="020B06090202040302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6698E4D-837D-DBB9-70B5-B17558A4161C}"/>
                  </a:ext>
                </a:extLst>
              </p:cNvPr>
              <p:cNvSpPr txBox="1"/>
              <p:nvPr/>
            </p:nvSpPr>
            <p:spPr>
              <a:xfrm>
                <a:off x="7531288" y="1076185"/>
                <a:ext cx="68480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output </a:t>
                </a:r>
                <a:r>
                  <a:rPr lang="en-US" sz="1100" dirty="0">
                    <a:latin typeface="Consolas" panose="020B0609020204030204" pitchFamily="49" charset="0"/>
                  </a:rPr>
                  <a:t>z</a:t>
                </a:r>
                <a:endParaRPr lang="de-CH" sz="1100" dirty="0">
                  <a:latin typeface="Consolas" panose="020B0609020204030204" pitchFamily="49" charset="0"/>
                </a:endParaRPr>
              </a:p>
            </p:txBody>
          </p:sp>
        </p:grp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AAB52FD-C2C3-DF28-9292-BF3DF7ED06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49361" y="973605"/>
              <a:ext cx="336738" cy="153133"/>
            </a:xfrm>
            <a:prstGeom prst="straightConnector1">
              <a:avLst/>
            </a:prstGeom>
            <a:ln>
              <a:solidFill>
                <a:schemeClr val="bg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B8E3594-65C5-843D-27A0-03A66444A34E}"/>
                </a:ext>
              </a:extLst>
            </p:cNvPr>
            <p:cNvCxnSpPr/>
            <p:nvPr/>
          </p:nvCxnSpPr>
          <p:spPr>
            <a:xfrm flipH="1">
              <a:off x="6949361" y="973605"/>
              <a:ext cx="336738" cy="480215"/>
            </a:xfrm>
            <a:prstGeom prst="straightConnector1">
              <a:avLst/>
            </a:prstGeom>
            <a:ln>
              <a:solidFill>
                <a:schemeClr val="bg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9DCB53F-7F3C-4C97-144F-A42F9B07D4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49361" y="973605"/>
              <a:ext cx="336738" cy="643224"/>
            </a:xfrm>
            <a:prstGeom prst="straightConnector1">
              <a:avLst/>
            </a:prstGeom>
            <a:ln>
              <a:solidFill>
                <a:schemeClr val="bg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1AF18FA-199F-0CCA-BF62-AFEF0241C382}"/>
                </a:ext>
              </a:extLst>
            </p:cNvPr>
            <p:cNvSpPr txBox="1"/>
            <p:nvPr/>
          </p:nvSpPr>
          <p:spPr>
            <a:xfrm>
              <a:off x="7240233" y="762226"/>
              <a:ext cx="124264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gathered </a:t>
              </a:r>
              <a:r>
                <a:rPr lang="en-US" sz="1100" dirty="0">
                  <a:latin typeface="Consolas" panose="020B0609020204030204" pitchFamily="49" charset="0"/>
                </a:rPr>
                <a:t>V_vecs</a:t>
              </a:r>
              <a:endParaRPr lang="de-CH" sz="1100" dirty="0">
                <a:latin typeface="Consolas" panose="020B0609020204030204" pitchFamily="49" charset="0"/>
              </a:endParaRPr>
            </a:p>
          </p:txBody>
        </p:sp>
      </p:grp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B89C628-0C17-300F-B8AB-C6F2A02A067A}"/>
              </a:ext>
            </a:extLst>
          </p:cNvPr>
          <p:cNvSpPr/>
          <p:nvPr/>
        </p:nvSpPr>
        <p:spPr>
          <a:xfrm>
            <a:off x="4541459" y="2513956"/>
            <a:ext cx="2202359" cy="2095602"/>
          </a:xfrm>
          <a:prstGeom prst="rect">
            <a:avLst/>
          </a:prstGeom>
          <a:solidFill>
            <a:srgbClr val="D0D4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Cluster tile</a:t>
            </a:r>
            <a:endParaRPr lang="de-CH" sz="11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51" name="矩形 198">
            <a:extLst>
              <a:ext uri="{FF2B5EF4-FFF2-40B4-BE49-F238E27FC236}">
                <a16:creationId xmlns:a16="http://schemas.microsoft.com/office/drawing/2014/main" id="{30396EBF-B575-9605-0604-3892672920F9}"/>
              </a:ext>
            </a:extLst>
          </p:cNvPr>
          <p:cNvSpPr/>
          <p:nvPr/>
        </p:nvSpPr>
        <p:spPr>
          <a:xfrm rot="5400000">
            <a:off x="3876326" y="3498396"/>
            <a:ext cx="1781601" cy="3375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11" b="1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TCDM (Multi-banked L1)</a:t>
            </a:r>
            <a:endParaRPr lang="zh-CN" altLang="en-US" sz="1111" b="1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53" name="矩形 196">
            <a:extLst>
              <a:ext uri="{FF2B5EF4-FFF2-40B4-BE49-F238E27FC236}">
                <a16:creationId xmlns:a16="http://schemas.microsoft.com/office/drawing/2014/main" id="{55DFCFE7-4C20-B5BA-705D-6ACCB7B31FBE}"/>
              </a:ext>
            </a:extLst>
          </p:cNvPr>
          <p:cNvSpPr/>
          <p:nvPr/>
        </p:nvSpPr>
        <p:spPr>
          <a:xfrm>
            <a:off x="5348514" y="2781636"/>
            <a:ext cx="967064" cy="1336352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1111" b="1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iDMA</a:t>
            </a:r>
            <a:endParaRPr lang="zh-CN" altLang="en-US" sz="1111" b="1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FA3B4DE-0638-A082-6F2F-DA8AB1460126}"/>
              </a:ext>
            </a:extLst>
          </p:cNvPr>
          <p:cNvSpPr txBox="1"/>
          <p:nvPr/>
        </p:nvSpPr>
        <p:spPr>
          <a:xfrm>
            <a:off x="4860714" y="2997639"/>
            <a:ext cx="5907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i="1" dirty="0"/>
              <a:t>a_idcs</a:t>
            </a:r>
            <a:endParaRPr lang="de-CH" sz="900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8065194-D0C6-FFA1-2070-EEBDAF9CCBBF}"/>
              </a:ext>
            </a:extLst>
          </p:cNvPr>
          <p:cNvSpPr txBox="1"/>
          <p:nvPr/>
        </p:nvSpPr>
        <p:spPr>
          <a:xfrm>
            <a:off x="4858659" y="3637041"/>
            <a:ext cx="58419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i="1" dirty="0"/>
              <a:t>V_vecs</a:t>
            </a:r>
            <a:endParaRPr lang="de-CH" sz="900" dirty="0"/>
          </a:p>
        </p:txBody>
      </p:sp>
      <p:sp>
        <p:nvSpPr>
          <p:cNvPr id="163" name="矩形 194">
            <a:extLst>
              <a:ext uri="{FF2B5EF4-FFF2-40B4-BE49-F238E27FC236}">
                <a16:creationId xmlns:a16="http://schemas.microsoft.com/office/drawing/2014/main" id="{E2083BAE-3A59-EAEF-9C45-BCCD5E7BED7F}"/>
              </a:ext>
            </a:extLst>
          </p:cNvPr>
          <p:cNvSpPr/>
          <p:nvPr/>
        </p:nvSpPr>
        <p:spPr>
          <a:xfrm>
            <a:off x="5266132" y="4351375"/>
            <a:ext cx="1047562" cy="1767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11" b="1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DMA control core</a:t>
            </a:r>
            <a:endParaRPr lang="zh-CN" altLang="en-US" sz="1111" b="1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923A57E-6970-070A-E5ED-9A4995DFE8CD}"/>
              </a:ext>
            </a:extLst>
          </p:cNvPr>
          <p:cNvCxnSpPr>
            <a:cxnSpLocks/>
          </p:cNvCxnSpPr>
          <p:nvPr/>
        </p:nvCxnSpPr>
        <p:spPr>
          <a:xfrm flipV="1">
            <a:off x="6276673" y="4115770"/>
            <a:ext cx="0" cy="235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9233E7C3-3391-2CEF-646E-3D7D7EB8494E}"/>
              </a:ext>
            </a:extLst>
          </p:cNvPr>
          <p:cNvSpPr txBox="1"/>
          <p:nvPr/>
        </p:nvSpPr>
        <p:spPr>
          <a:xfrm>
            <a:off x="5016279" y="4121480"/>
            <a:ext cx="13223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spc="-100" dirty="0">
                <a:latin typeface="Consolas" panose="020B0609020204030204" pitchFamily="49" charset="0"/>
                <a:cs typeface="Courier New" panose="02070309020205020404" pitchFamily="49" charset="0"/>
              </a:rPr>
              <a:t>gather(a_idcs, V_vecs)</a:t>
            </a:r>
            <a:endParaRPr lang="de-CH" sz="900" spc="-100" dirty="0"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66" name="Arrow: Right 165">
            <a:extLst>
              <a:ext uri="{FF2B5EF4-FFF2-40B4-BE49-F238E27FC236}">
                <a16:creationId xmlns:a16="http://schemas.microsoft.com/office/drawing/2014/main" id="{DF6E67BA-B04C-BCEC-7CEF-59F279D04EC5}"/>
              </a:ext>
            </a:extLst>
          </p:cNvPr>
          <p:cNvSpPr/>
          <p:nvPr/>
        </p:nvSpPr>
        <p:spPr>
          <a:xfrm>
            <a:off x="4935907" y="3185740"/>
            <a:ext cx="412607" cy="13751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7" name="Arrow: Right 166">
            <a:extLst>
              <a:ext uri="{FF2B5EF4-FFF2-40B4-BE49-F238E27FC236}">
                <a16:creationId xmlns:a16="http://schemas.microsoft.com/office/drawing/2014/main" id="{FF47EB04-776B-B867-BFF4-B434C6ABA873}"/>
              </a:ext>
            </a:extLst>
          </p:cNvPr>
          <p:cNvSpPr/>
          <p:nvPr/>
        </p:nvSpPr>
        <p:spPr>
          <a:xfrm flipH="1">
            <a:off x="4938874" y="3842873"/>
            <a:ext cx="417436" cy="13751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68" name="矩形 198">
            <a:extLst>
              <a:ext uri="{FF2B5EF4-FFF2-40B4-BE49-F238E27FC236}">
                <a16:creationId xmlns:a16="http://schemas.microsoft.com/office/drawing/2014/main" id="{E679C976-529B-2568-C3CB-95D91D784A8E}"/>
              </a:ext>
            </a:extLst>
          </p:cNvPr>
          <p:cNvSpPr/>
          <p:nvPr/>
        </p:nvSpPr>
        <p:spPr>
          <a:xfrm rot="5400000">
            <a:off x="5174154" y="3169667"/>
            <a:ext cx="541728" cy="1930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11" b="1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req. gen</a:t>
            </a:r>
            <a:endParaRPr lang="zh-CN" altLang="en-US" sz="1111" b="1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9" name="矩形 198">
            <a:extLst>
              <a:ext uri="{FF2B5EF4-FFF2-40B4-BE49-F238E27FC236}">
                <a16:creationId xmlns:a16="http://schemas.microsoft.com/office/drawing/2014/main" id="{121CBF76-C01F-2C9A-5DC1-EF44F3BCCDA1}"/>
              </a:ext>
            </a:extLst>
          </p:cNvPr>
          <p:cNvSpPr/>
          <p:nvPr/>
        </p:nvSpPr>
        <p:spPr>
          <a:xfrm>
            <a:off x="5690568" y="2995305"/>
            <a:ext cx="625013" cy="54172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glow rad="101600">
              <a:srgbClr val="FFFF00">
                <a:alpha val="60000"/>
              </a:srgb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11" b="1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endpoint</a:t>
            </a:r>
            <a:br>
              <a:rPr lang="en-US" altLang="zh-CN" sz="1111" b="1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</a:br>
            <a:r>
              <a:rPr lang="en-US" altLang="zh-CN" sz="1111" b="1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packing</a:t>
            </a:r>
            <a:endParaRPr lang="zh-CN" altLang="en-US" sz="1111" b="1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0" name="Arrow: Right 169">
            <a:extLst>
              <a:ext uri="{FF2B5EF4-FFF2-40B4-BE49-F238E27FC236}">
                <a16:creationId xmlns:a16="http://schemas.microsoft.com/office/drawing/2014/main" id="{8EC309CA-E9FD-2E92-9B2E-8E0F4682EF13}"/>
              </a:ext>
            </a:extLst>
          </p:cNvPr>
          <p:cNvSpPr/>
          <p:nvPr/>
        </p:nvSpPr>
        <p:spPr>
          <a:xfrm>
            <a:off x="5538544" y="3185142"/>
            <a:ext cx="152024" cy="13751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1" name="矩形 198">
            <a:extLst>
              <a:ext uri="{FF2B5EF4-FFF2-40B4-BE49-F238E27FC236}">
                <a16:creationId xmlns:a16="http://schemas.microsoft.com/office/drawing/2014/main" id="{2CE5D1DE-007B-DFB4-E009-0711AAFA971A}"/>
              </a:ext>
            </a:extLst>
          </p:cNvPr>
          <p:cNvSpPr/>
          <p:nvPr/>
        </p:nvSpPr>
        <p:spPr>
          <a:xfrm rot="5400000">
            <a:off x="5917494" y="3328766"/>
            <a:ext cx="1373455" cy="2791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11" b="1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NoC NI + Router</a:t>
            </a:r>
            <a:endParaRPr lang="zh-CN" altLang="en-US" sz="1111" b="1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3" name="Arrow: Right 172">
            <a:extLst>
              <a:ext uri="{FF2B5EF4-FFF2-40B4-BE49-F238E27FC236}">
                <a16:creationId xmlns:a16="http://schemas.microsoft.com/office/drawing/2014/main" id="{4F556DF0-F8E3-9741-CA72-B02A379BE2DF}"/>
              </a:ext>
            </a:extLst>
          </p:cNvPr>
          <p:cNvSpPr/>
          <p:nvPr/>
        </p:nvSpPr>
        <p:spPr>
          <a:xfrm>
            <a:off x="6314090" y="3186796"/>
            <a:ext cx="152024" cy="13751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4" name="Arrow: Right 173">
            <a:extLst>
              <a:ext uri="{FF2B5EF4-FFF2-40B4-BE49-F238E27FC236}">
                <a16:creationId xmlns:a16="http://schemas.microsoft.com/office/drawing/2014/main" id="{4D34485C-DD58-53D0-EA72-06B1C0163362}"/>
              </a:ext>
            </a:extLst>
          </p:cNvPr>
          <p:cNvSpPr/>
          <p:nvPr/>
        </p:nvSpPr>
        <p:spPr>
          <a:xfrm rot="5400000">
            <a:off x="6084934" y="3566967"/>
            <a:ext cx="197385" cy="13751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40678A6E-7503-9031-0FD5-A689B2B9FC92}"/>
              </a:ext>
            </a:extLst>
          </p:cNvPr>
          <p:cNvSpPr txBox="1"/>
          <p:nvPr/>
        </p:nvSpPr>
        <p:spPr>
          <a:xfrm>
            <a:off x="5629419" y="3523530"/>
            <a:ext cx="5907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i="1" dirty="0"/>
              <a:t>wb info</a:t>
            </a:r>
            <a:endParaRPr lang="de-CH" sz="900" dirty="0"/>
          </a:p>
        </p:txBody>
      </p:sp>
      <p:sp>
        <p:nvSpPr>
          <p:cNvPr id="176" name="矩形 198">
            <a:extLst>
              <a:ext uri="{FF2B5EF4-FFF2-40B4-BE49-F238E27FC236}">
                <a16:creationId xmlns:a16="http://schemas.microsoft.com/office/drawing/2014/main" id="{28B881A5-E802-5A13-94F3-6DBA1DDC4DD4}"/>
              </a:ext>
            </a:extLst>
          </p:cNvPr>
          <p:cNvSpPr/>
          <p:nvPr/>
        </p:nvSpPr>
        <p:spPr>
          <a:xfrm>
            <a:off x="5348515" y="3734956"/>
            <a:ext cx="965180" cy="337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11" b="1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response</a:t>
            </a:r>
            <a:br>
              <a:rPr lang="en-US" altLang="zh-CN" sz="1111" b="1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</a:br>
            <a:r>
              <a:rPr lang="en-US" altLang="zh-CN" sz="1111" b="1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writeback</a:t>
            </a:r>
            <a:endParaRPr lang="zh-CN" altLang="en-US" sz="1111" b="1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0" name="Arrow: Right 179">
            <a:extLst>
              <a:ext uri="{FF2B5EF4-FFF2-40B4-BE49-F238E27FC236}">
                <a16:creationId xmlns:a16="http://schemas.microsoft.com/office/drawing/2014/main" id="{B98433E4-BB0C-7A20-3EBE-EA8266AE84F6}"/>
              </a:ext>
            </a:extLst>
          </p:cNvPr>
          <p:cNvSpPr/>
          <p:nvPr/>
        </p:nvSpPr>
        <p:spPr>
          <a:xfrm flipH="1">
            <a:off x="6314090" y="3828059"/>
            <a:ext cx="152024" cy="13751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2" name="矩形 198">
            <a:extLst>
              <a:ext uri="{FF2B5EF4-FFF2-40B4-BE49-F238E27FC236}">
                <a16:creationId xmlns:a16="http://schemas.microsoft.com/office/drawing/2014/main" id="{31631D10-BB7F-EAEB-20DE-D9886837D759}"/>
              </a:ext>
            </a:extLst>
          </p:cNvPr>
          <p:cNvSpPr/>
          <p:nvPr/>
        </p:nvSpPr>
        <p:spPr>
          <a:xfrm rot="5400000">
            <a:off x="6248220" y="3422161"/>
            <a:ext cx="2095603" cy="2791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11" b="1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NoC Mesh</a:t>
            </a:r>
            <a:endParaRPr lang="zh-CN" altLang="en-US" sz="1111" b="1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37F50F9-37F0-7C9E-2267-FEABD8072517}"/>
              </a:ext>
            </a:extLst>
          </p:cNvPr>
          <p:cNvGrpSpPr/>
          <p:nvPr/>
        </p:nvGrpSpPr>
        <p:grpSpPr>
          <a:xfrm>
            <a:off x="7853310" y="2513956"/>
            <a:ext cx="976767" cy="795781"/>
            <a:chOff x="7853310" y="2513956"/>
            <a:chExt cx="976767" cy="795781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42131557-550B-39F0-BDA6-40525415ADCE}"/>
                </a:ext>
              </a:extLst>
            </p:cNvPr>
            <p:cNvSpPr/>
            <p:nvPr/>
          </p:nvSpPr>
          <p:spPr>
            <a:xfrm>
              <a:off x="7855618" y="2513956"/>
              <a:ext cx="974458" cy="791767"/>
            </a:xfrm>
            <a:prstGeom prst="rect">
              <a:avLst/>
            </a:prstGeom>
            <a:solidFill>
              <a:srgbClr val="D0D4C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HBM Endp. 0</a:t>
              </a:r>
              <a:endParaRPr lang="de-CH" sz="1100" b="1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86" name="矩形 198">
              <a:extLst>
                <a:ext uri="{FF2B5EF4-FFF2-40B4-BE49-F238E27FC236}">
                  <a16:creationId xmlns:a16="http://schemas.microsoft.com/office/drawing/2014/main" id="{FC2DB766-82E6-3567-45E5-7B5F6A73AB28}"/>
                </a:ext>
              </a:extLst>
            </p:cNvPr>
            <p:cNvSpPr/>
            <p:nvPr/>
          </p:nvSpPr>
          <p:spPr>
            <a:xfrm>
              <a:off x="7853310" y="2763995"/>
              <a:ext cx="529316" cy="54172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glow rad="101600">
                <a:srgbClr val="FFFF00">
                  <a:alpha val="60000"/>
                </a:srgb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11" b="1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gather</a:t>
              </a:r>
              <a:br>
                <a:rPr lang="en-US" altLang="zh-CN" sz="1111" b="1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</a:br>
              <a:r>
                <a:rPr lang="en-US" altLang="zh-CN" sz="1111" b="1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burst</a:t>
              </a:r>
              <a:br>
                <a:rPr lang="en-US" altLang="zh-CN" sz="1111" b="1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</a:br>
              <a:r>
                <a:rPr lang="en-US" altLang="zh-CN" sz="1111" b="1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handler</a:t>
              </a:r>
              <a:endParaRPr lang="zh-CN" altLang="en-US" sz="1111" b="1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89" name="Arrow: Up-Down 188">
              <a:extLst>
                <a:ext uri="{FF2B5EF4-FFF2-40B4-BE49-F238E27FC236}">
                  <a16:creationId xmlns:a16="http://schemas.microsoft.com/office/drawing/2014/main" id="{427DBBAA-D5AF-1A92-F683-A40F8387239D}"/>
                </a:ext>
              </a:extLst>
            </p:cNvPr>
            <p:cNvSpPr/>
            <p:nvPr/>
          </p:nvSpPr>
          <p:spPr>
            <a:xfrm rot="16200000">
              <a:off x="8425043" y="2880376"/>
              <a:ext cx="137517" cy="234523"/>
            </a:xfrm>
            <a:prstGeom prst="upDownArrow">
              <a:avLst>
                <a:gd name="adj1" fmla="val 52650"/>
                <a:gd name="adj2" fmla="val 52004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0" name="矩形 198">
              <a:extLst>
                <a:ext uri="{FF2B5EF4-FFF2-40B4-BE49-F238E27FC236}">
                  <a16:creationId xmlns:a16="http://schemas.microsoft.com/office/drawing/2014/main" id="{21D08DD8-EEF6-A41E-67BE-FD2E8D671313}"/>
                </a:ext>
              </a:extLst>
            </p:cNvPr>
            <p:cNvSpPr/>
            <p:nvPr/>
          </p:nvSpPr>
          <p:spPr>
            <a:xfrm rot="16200000">
              <a:off x="8447698" y="2927359"/>
              <a:ext cx="545743" cy="2190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glow rad="101600">
                <a:srgbClr val="FFFF00">
                  <a:alpha val="60000"/>
                </a:srgb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11" b="1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Ctrl.</a:t>
              </a:r>
              <a:endParaRPr lang="zh-CN" altLang="en-US" sz="1111" b="1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sp>
        <p:nvSpPr>
          <p:cNvPr id="192" name="Rectangle 191">
            <a:extLst>
              <a:ext uri="{FF2B5EF4-FFF2-40B4-BE49-F238E27FC236}">
                <a16:creationId xmlns:a16="http://schemas.microsoft.com/office/drawing/2014/main" id="{1B363B95-6936-8CFB-7CF0-FE3D115E8F2B}"/>
              </a:ext>
            </a:extLst>
          </p:cNvPr>
          <p:cNvSpPr/>
          <p:nvPr/>
        </p:nvSpPr>
        <p:spPr>
          <a:xfrm>
            <a:off x="7855617" y="3492875"/>
            <a:ext cx="974458" cy="246049"/>
          </a:xfrm>
          <a:prstGeom prst="rect">
            <a:avLst/>
          </a:prstGeom>
          <a:solidFill>
            <a:srgbClr val="D0D4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HBM Endp. 1</a:t>
            </a:r>
            <a:endParaRPr lang="de-CH" sz="11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6C8DEA96-E24A-0FEC-29F4-6BEC5207C287}"/>
              </a:ext>
            </a:extLst>
          </p:cNvPr>
          <p:cNvSpPr/>
          <p:nvPr/>
        </p:nvSpPr>
        <p:spPr>
          <a:xfrm>
            <a:off x="7855617" y="3922062"/>
            <a:ext cx="974458" cy="246049"/>
          </a:xfrm>
          <a:prstGeom prst="rect">
            <a:avLst/>
          </a:prstGeom>
          <a:solidFill>
            <a:srgbClr val="D0D4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HBM Endp. 2</a:t>
            </a:r>
            <a:endParaRPr lang="de-CH" sz="11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99" name="Arrow: Up-Down 198">
            <a:extLst>
              <a:ext uri="{FF2B5EF4-FFF2-40B4-BE49-F238E27FC236}">
                <a16:creationId xmlns:a16="http://schemas.microsoft.com/office/drawing/2014/main" id="{4497D480-3B4E-E171-B53C-C0AA4CF6D509}"/>
              </a:ext>
            </a:extLst>
          </p:cNvPr>
          <p:cNvSpPr/>
          <p:nvPr/>
        </p:nvSpPr>
        <p:spPr>
          <a:xfrm rot="16200000">
            <a:off x="7522335" y="3841856"/>
            <a:ext cx="246049" cy="415901"/>
          </a:xfrm>
          <a:prstGeom prst="upDownArrow">
            <a:avLst>
              <a:gd name="adj1" fmla="val 58873"/>
              <a:gd name="adj2" fmla="val 32456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F5F23234-9A83-D16D-D77D-F7AB8B985511}"/>
              </a:ext>
            </a:extLst>
          </p:cNvPr>
          <p:cNvSpPr/>
          <p:nvPr/>
        </p:nvSpPr>
        <p:spPr>
          <a:xfrm>
            <a:off x="7853310" y="4351248"/>
            <a:ext cx="974458" cy="246049"/>
          </a:xfrm>
          <a:prstGeom prst="rect">
            <a:avLst/>
          </a:prstGeom>
          <a:solidFill>
            <a:srgbClr val="D0D4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HBM Endp. N</a:t>
            </a:r>
            <a:endParaRPr lang="de-CH" sz="11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202" name="Arrow: Up-Down 201">
            <a:extLst>
              <a:ext uri="{FF2B5EF4-FFF2-40B4-BE49-F238E27FC236}">
                <a16:creationId xmlns:a16="http://schemas.microsoft.com/office/drawing/2014/main" id="{C9DF693A-177E-CF72-E905-23911D63DF6C}"/>
              </a:ext>
            </a:extLst>
          </p:cNvPr>
          <p:cNvSpPr/>
          <p:nvPr/>
        </p:nvSpPr>
        <p:spPr>
          <a:xfrm rot="16200000">
            <a:off x="7520736" y="4269442"/>
            <a:ext cx="246049" cy="419103"/>
          </a:xfrm>
          <a:prstGeom prst="upDownArrow">
            <a:avLst>
              <a:gd name="adj1" fmla="val 58873"/>
              <a:gd name="adj2" fmla="val 32456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3" name="Arrow: Up-Down 202">
            <a:extLst>
              <a:ext uri="{FF2B5EF4-FFF2-40B4-BE49-F238E27FC236}">
                <a16:creationId xmlns:a16="http://schemas.microsoft.com/office/drawing/2014/main" id="{9F45C285-A9DB-259B-7DFD-95E5A84357A9}"/>
              </a:ext>
            </a:extLst>
          </p:cNvPr>
          <p:cNvSpPr/>
          <p:nvPr/>
        </p:nvSpPr>
        <p:spPr>
          <a:xfrm rot="16200000">
            <a:off x="7522336" y="3400490"/>
            <a:ext cx="246049" cy="415901"/>
          </a:xfrm>
          <a:prstGeom prst="upDownArrow">
            <a:avLst>
              <a:gd name="adj1" fmla="val 58873"/>
              <a:gd name="adj2" fmla="val 32456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4" name="Arrow: Up-Down 203">
            <a:extLst>
              <a:ext uri="{FF2B5EF4-FFF2-40B4-BE49-F238E27FC236}">
                <a16:creationId xmlns:a16="http://schemas.microsoft.com/office/drawing/2014/main" id="{5805CF67-2FB3-1D34-2FCC-3CEC9826D3DC}"/>
              </a:ext>
            </a:extLst>
          </p:cNvPr>
          <p:cNvSpPr/>
          <p:nvPr/>
        </p:nvSpPr>
        <p:spPr>
          <a:xfrm rot="16200000">
            <a:off x="7521930" y="2812947"/>
            <a:ext cx="246049" cy="415901"/>
          </a:xfrm>
          <a:prstGeom prst="upDownArrow">
            <a:avLst>
              <a:gd name="adj1" fmla="val 58873"/>
              <a:gd name="adj2" fmla="val 32456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6" name="Arrow: Up-Down 205">
            <a:extLst>
              <a:ext uri="{FF2B5EF4-FFF2-40B4-BE49-F238E27FC236}">
                <a16:creationId xmlns:a16="http://schemas.microsoft.com/office/drawing/2014/main" id="{265DD713-2479-48D5-6C03-9381EC9B9899}"/>
              </a:ext>
            </a:extLst>
          </p:cNvPr>
          <p:cNvSpPr/>
          <p:nvPr/>
        </p:nvSpPr>
        <p:spPr>
          <a:xfrm rot="16200000">
            <a:off x="6827096" y="3335432"/>
            <a:ext cx="246049" cy="415901"/>
          </a:xfrm>
          <a:prstGeom prst="upDownArrow">
            <a:avLst>
              <a:gd name="adj1" fmla="val 58873"/>
              <a:gd name="adj2" fmla="val 32456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75D813-BB97-53D7-78EC-AE3D74ED4A86}"/>
              </a:ext>
            </a:extLst>
          </p:cNvPr>
          <p:cNvSpPr/>
          <p:nvPr/>
        </p:nvSpPr>
        <p:spPr>
          <a:xfrm>
            <a:off x="4541459" y="2499952"/>
            <a:ext cx="4286312" cy="210960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CEE8C56-26B7-B0C6-89EC-25419914621C}"/>
              </a:ext>
            </a:extLst>
          </p:cNvPr>
          <p:cNvSpPr/>
          <p:nvPr/>
        </p:nvSpPr>
        <p:spPr>
          <a:xfrm>
            <a:off x="5614556" y="4646213"/>
            <a:ext cx="803816" cy="358847"/>
          </a:xfrm>
          <a:prstGeom prst="roundRect">
            <a:avLst/>
          </a:prstGeom>
          <a:solidFill>
            <a:schemeClr val="tx2">
              <a:lumMod val="85000"/>
            </a:schemeClr>
          </a:solidFill>
          <a:ln w="1270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Req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size=6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D7C057-4CA4-F45B-30F3-E037F66FAFC9}"/>
              </a:ext>
            </a:extLst>
          </p:cNvPr>
          <p:cNvSpPr/>
          <p:nvPr/>
        </p:nvSpPr>
        <p:spPr>
          <a:xfrm rot="5400000">
            <a:off x="4245718" y="3113947"/>
            <a:ext cx="704850" cy="17676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1"/>
                </a:solidFill>
              </a:rPr>
              <a:t>Indices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93AC662-3190-EC1C-BF4B-B5A0765D0099}"/>
              </a:ext>
            </a:extLst>
          </p:cNvPr>
          <p:cNvSpPr/>
          <p:nvPr/>
        </p:nvSpPr>
        <p:spPr>
          <a:xfrm>
            <a:off x="5499375" y="3114087"/>
            <a:ext cx="967064" cy="35884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Req 5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size=1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8F80F72-58EB-BDE3-1F28-0CF2476B17A3}"/>
              </a:ext>
            </a:extLst>
          </p:cNvPr>
          <p:cNvSpPr/>
          <p:nvPr/>
        </p:nvSpPr>
        <p:spPr>
          <a:xfrm>
            <a:off x="5499375" y="2968666"/>
            <a:ext cx="967064" cy="35884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Req 4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size=1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5F18D08-061F-A05E-2EE3-C4273CE1D1E3}"/>
              </a:ext>
            </a:extLst>
          </p:cNvPr>
          <p:cNvSpPr/>
          <p:nvPr/>
        </p:nvSpPr>
        <p:spPr>
          <a:xfrm>
            <a:off x="5499375" y="2823244"/>
            <a:ext cx="967064" cy="358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Req 1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size=1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2BD64ED-BF02-EC30-F758-284C6BA6A322}"/>
              </a:ext>
            </a:extLst>
          </p:cNvPr>
          <p:cNvSpPr/>
          <p:nvPr/>
        </p:nvSpPr>
        <p:spPr>
          <a:xfrm>
            <a:off x="5499375" y="2677822"/>
            <a:ext cx="967064" cy="35884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Req 0, 2, 3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size=3</a:t>
            </a:r>
          </a:p>
        </p:txBody>
      </p:sp>
    </p:spTree>
    <p:extLst>
      <p:ext uri="{BB962C8B-B14F-4D97-AF65-F5344CB8AC3E}">
        <p14:creationId xmlns:p14="http://schemas.microsoft.com/office/powerpoint/2010/main" val="40687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348 -0.30124 " pathEditMode="relative" ptsTypes="AA">
                                      <p:cBhvr>
                                        <p:cTn id="1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8"/>
                                            </p:cond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343 0 " pathEditMode="relative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7014 -0.00494 L 0.06805 0.13827 L 0.14583 0.13086 L 0.14514 0.15308 L 0.26389 0.15185 " pathEditMode="relative" ptsTypes="AAAAAA">
                                      <p:cBhvr>
                                        <p:cTn id="46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0.06875 0.0037 C 0.06841 0.03889 0.06823 0.07438 0.06806 0.10988 L 0.14722 0.10864 L 0.14514 -0.00123 L 0.26736 -0.00123 " pathEditMode="relative" ptsTypes="AAAAAA">
                                      <p:cBhvr>
                                        <p:cTn id="48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0.06736 -0.00247 L 0.06736 0.07654 L 0.14375 0.07284 C 0.1434 0.10617 0.14322 0.1395 0.14305 0.17284 L 0.26388 0.17284 " pathEditMode="relative" ptsTypes="AAAAAA">
                                      <p:cBhvr>
                                        <p:cTn id="50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 0 L 0.06875 -0.0037 L 0.06736 0.05185 L 0.14445 0.04938 L 0.14653 0.22839 L 0.26528 0.23086 " pathEditMode="relative" ptsTypes="AAAAAA">
                                      <p:cBhvr>
                                        <p:cTn id="52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  <p:bldP spid="6" grpId="0" animBg="1"/>
      <p:bldP spid="13" grpId="0" animBg="1"/>
      <p:bldP spid="13" grpId="1" animBg="1"/>
      <p:bldP spid="12" grpId="0" animBg="1"/>
      <p:bldP spid="12" grpId="1" animBg="1"/>
      <p:bldP spid="11" grpId="0" animBg="1"/>
      <p:bldP spid="11" grpId="1" animBg="1"/>
      <p:bldP spid="10" grpId="0" animBg="1"/>
      <p:bldP spid="10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191DD-F194-3E8C-DF55-BD499030A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9E732-0120-BD58-AB37-FB5B11AFD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377" y="135244"/>
            <a:ext cx="8098239" cy="492787"/>
          </a:xfrm>
        </p:spPr>
        <p:txBody>
          <a:bodyPr/>
          <a:lstStyle/>
          <a:p>
            <a:r>
              <a:rPr lang="en-US" sz="2400" dirty="0"/>
              <a:t>QuantSparse 3D Project Objective</a:t>
            </a:r>
            <a:endParaRPr lang="en-US" sz="24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9AA19E-55BE-3F28-08A6-3A133503B45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9B26D13-53E7-B830-795E-EA75B9E00B64}"/>
              </a:ext>
            </a:extLst>
          </p:cNvPr>
          <p:cNvSpPr txBox="1">
            <a:spLocks/>
          </p:cNvSpPr>
          <p:nvPr/>
        </p:nvSpPr>
        <p:spPr>
          <a:xfrm>
            <a:off x="1007457" y="928987"/>
            <a:ext cx="7129086" cy="1167442"/>
          </a:xfrm>
          <a:prstGeom prst="rect">
            <a:avLst/>
          </a:prstGeom>
          <a:solidFill>
            <a:schemeClr val="accent6">
              <a:lumMod val="20000"/>
              <a:lumOff val="80000"/>
              <a:alpha val="82885"/>
            </a:schemeClr>
          </a:solidFill>
        </p:spPr>
        <p:txBody>
          <a:bodyPr vert="horz" lIns="0" tIns="46800" rIns="0" bIns="45720" rtlCol="0" anchor="ctr">
            <a:noAutofit/>
          </a:bodyPr>
          <a:lstStyle>
            <a:lvl1pPr marL="288290" indent="-288290" algn="l" defTabSz="72009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1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190" indent="-215900" algn="l" defTabSz="72009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90" indent="-215900" algn="l" defTabSz="864235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5990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1890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1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7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205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0" lvl="1" indent="0" algn="ctr">
              <a:buNone/>
            </a:pPr>
            <a:r>
              <a:rPr lang="en-US" i="1" dirty="0">
                <a:solidFill>
                  <a:schemeClr val="accent3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Reduce the energy consumption of large model inference by combining quantization and sparsity techniques to maintain performance under power constraints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DB95A4-1BAB-95A6-279E-6E6F6C5A3406}"/>
              </a:ext>
            </a:extLst>
          </p:cNvPr>
          <p:cNvSpPr txBox="1"/>
          <p:nvPr/>
        </p:nvSpPr>
        <p:spPr>
          <a:xfrm>
            <a:off x="1007457" y="2868785"/>
            <a:ext cx="7129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WP1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Architectural modeling, simulation, and design of the chiplet architecture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D2F8FA-590D-48E8-B95D-633D80509001}"/>
              </a:ext>
            </a:extLst>
          </p:cNvPr>
          <p:cNvSpPr txBox="1"/>
          <p:nvPr/>
        </p:nvSpPr>
        <p:spPr>
          <a:xfrm>
            <a:off x="1007457" y="2530231"/>
            <a:ext cx="23439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 Structure (Year 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D4DAD0-0E7D-0D58-FCC1-3EC21FB2EF0F}"/>
              </a:ext>
            </a:extLst>
          </p:cNvPr>
          <p:cNvSpPr txBox="1"/>
          <p:nvPr/>
        </p:nvSpPr>
        <p:spPr>
          <a:xfrm>
            <a:off x="1007457" y="3207339"/>
            <a:ext cx="7129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WP2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Multi-chiplet fabrics modeling and software environment for model deployment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2DAE4F4-3031-23E1-A58C-64CA3CF44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82363"/>
          <a:stretch/>
        </p:blipFill>
        <p:spPr>
          <a:xfrm>
            <a:off x="7397530" y="1707577"/>
            <a:ext cx="1001625" cy="991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445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44DA-13C1-5F4E-15E0-A2158AA62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35EC1-7129-3A04-396A-7803ECC51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375" y="742930"/>
            <a:ext cx="4118204" cy="4143263"/>
          </a:xfrm>
        </p:spPr>
        <p:txBody>
          <a:bodyPr/>
          <a:lstStyle/>
          <a:p>
            <a:r>
              <a:rPr lang="en-US" sz="1600" dirty="0"/>
              <a:t>Decode: sparse (e.g. </a:t>
            </a:r>
            <a:r>
              <a:rPr lang="en-US" sz="1600" i="1" dirty="0"/>
              <a:t>top-k</a:t>
            </a:r>
            <a:r>
              <a:rPr lang="en-US" sz="1600" dirty="0"/>
              <a:t>) attention </a:t>
            </a:r>
            <a:r>
              <a:rPr lang="en-US" sz="1600" i="1" dirty="0"/>
              <a:t>gathers </a:t>
            </a:r>
            <a:r>
              <a:rPr lang="en-US" sz="1600" dirty="0"/>
              <a:t>vectors from V cache</a:t>
            </a:r>
          </a:p>
          <a:p>
            <a:pPr lvl="1"/>
            <a:r>
              <a:rPr lang="en-US" sz="1400" dirty="0"/>
              <a:t>V cache is in HBM, cannot fit in SPM</a:t>
            </a:r>
          </a:p>
          <a:p>
            <a:pPr lvl="1"/>
            <a:r>
              <a:rPr lang="en-US" sz="1400" dirty="0"/>
              <a:t>Entries may be as narrow as NoC bus</a:t>
            </a:r>
            <a:br>
              <a:rPr lang="en-US" sz="1400" dirty="0"/>
            </a:br>
            <a:r>
              <a:rPr lang="en-US" sz="1400" dirty="0"/>
              <a:t>(Llama-3: h=128 @ 4b </a:t>
            </a:r>
            <a:r>
              <a:rPr lang="en-US" sz="1400" dirty="0">
                <a:sym typeface="Wingdings" panose="05000000000000000000" pitchFamily="2" charset="2"/>
              </a:rPr>
              <a:t></a:t>
            </a:r>
            <a:r>
              <a:rPr lang="en-US" sz="1400" dirty="0"/>
              <a:t> 512b)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dirty="0"/>
              <a:t>Benefits from efficient mechanism to </a:t>
            </a:r>
            <a:r>
              <a:rPr lang="en-US" sz="1400" i="1" dirty="0"/>
              <a:t>gather short vectors </a:t>
            </a:r>
            <a:r>
              <a:rPr lang="en-US" sz="1400" dirty="0"/>
              <a:t>from HBM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Extend cluster DMA with </a:t>
            </a:r>
            <a:r>
              <a:rPr lang="en-US" sz="1600" i="1" dirty="0"/>
              <a:t>indexed gather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Read selected attention indices from </a:t>
            </a:r>
            <a:br>
              <a:rPr lang="en-US" sz="1400" dirty="0"/>
            </a:br>
            <a:r>
              <a:rPr lang="en-US" sz="1400" dirty="0"/>
              <a:t>cluster TCDM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Collect, pack requests per HBM endpoint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HBM endpoints send back packed bursts</a:t>
            </a:r>
            <a:br>
              <a:rPr lang="en-US" sz="1400" dirty="0"/>
            </a:br>
            <a:r>
              <a:rPr lang="en-US" sz="1400" dirty="0"/>
              <a:t>of needed V-cache vectors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dirty="0"/>
              <a:t>Increased bandwidth efficiency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400" dirty="0"/>
          </a:p>
          <a:p>
            <a:pPr lvl="1"/>
            <a:endParaRPr lang="de-CH" sz="142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138B4-E85F-25D9-8D04-DF92994E23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BD0EBF-634C-6F75-2A2B-EBC3CD390C63}"/>
              </a:ext>
            </a:extLst>
          </p:cNvPr>
          <p:cNvSpPr txBox="1"/>
          <p:nvPr/>
        </p:nvSpPr>
        <p:spPr>
          <a:xfrm>
            <a:off x="194129" y="97595"/>
            <a:ext cx="6715897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900" b="1" i="0" u="none" strike="noStrike" kern="0" cap="none" spc="0" normalizeH="0" baseline="0" noProof="0" dirty="0">
                <a:ln>
                  <a:noFill/>
                </a:ln>
                <a:solidFill>
                  <a:srgbClr val="16863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V-Cache Gather for Sparse Attention</a:t>
            </a:r>
            <a:endParaRPr lang="de-CH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A7C05ED-DE63-E978-5012-FE5F888DDDBC}"/>
              </a:ext>
            </a:extLst>
          </p:cNvPr>
          <p:cNvGrpSpPr/>
          <p:nvPr/>
        </p:nvGrpSpPr>
        <p:grpSpPr>
          <a:xfrm>
            <a:off x="4490121" y="765942"/>
            <a:ext cx="3992760" cy="1623849"/>
            <a:chOff x="4490121" y="636204"/>
            <a:chExt cx="3992760" cy="162384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2B09699-BF01-2CB3-79E6-C3F7471C85F4}"/>
                </a:ext>
              </a:extLst>
            </p:cNvPr>
            <p:cNvGrpSpPr/>
            <p:nvPr/>
          </p:nvGrpSpPr>
          <p:grpSpPr>
            <a:xfrm>
              <a:off x="4490121" y="636204"/>
              <a:ext cx="3577084" cy="1623849"/>
              <a:chOff x="4725071" y="650085"/>
              <a:chExt cx="3577084" cy="1623849"/>
            </a:xfrm>
          </p:grpSpPr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3AAB4E93-CC40-C070-5E7D-B586A1FC23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25071" y="780890"/>
                <a:ext cx="3577084" cy="1493044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27F308E-E790-E1F2-D0D1-D1501C1585E2}"/>
                  </a:ext>
                </a:extLst>
              </p:cNvPr>
              <p:cNvSpPr txBox="1"/>
              <p:nvPr/>
            </p:nvSpPr>
            <p:spPr>
              <a:xfrm>
                <a:off x="4946650" y="1076185"/>
                <a:ext cx="103586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sparse attn. </a:t>
                </a:r>
                <a:r>
                  <a:rPr lang="en-US" sz="1100" dirty="0">
                    <a:latin typeface="Consolas" panose="020B0609020204030204" pitchFamily="49" charset="0"/>
                  </a:rPr>
                  <a:t>a</a:t>
                </a:r>
                <a:endParaRPr lang="de-CH" sz="11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EDF5B5D-52DA-8B2A-284A-ED8B82DE64D2}"/>
                  </a:ext>
                </a:extLst>
              </p:cNvPr>
              <p:cNvSpPr txBox="1"/>
              <p:nvPr/>
            </p:nvSpPr>
            <p:spPr>
              <a:xfrm>
                <a:off x="6719066" y="650085"/>
                <a:ext cx="2792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i="1" dirty="0"/>
                  <a:t>V</a:t>
                </a:r>
                <a:endParaRPr lang="de-CH" sz="1100" i="1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7A8451B-0B65-DBB2-6368-89FF027BB2B0}"/>
                  </a:ext>
                </a:extLst>
              </p:cNvPr>
              <p:cNvSpPr txBox="1"/>
              <p:nvPr/>
            </p:nvSpPr>
            <p:spPr>
              <a:xfrm>
                <a:off x="5770103" y="1697284"/>
                <a:ext cx="69442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i="1" dirty="0"/>
                  <a:t>V </a:t>
                </a:r>
                <a:r>
                  <a:rPr lang="en-US" sz="1100" dirty="0"/>
                  <a:t>cache</a:t>
                </a:r>
                <a:endParaRPr lang="de-CH" sz="1100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5FD3751-E742-784F-12C2-CC5746253483}"/>
                  </a:ext>
                </a:extLst>
              </p:cNvPr>
              <p:cNvSpPr txBox="1"/>
              <p:nvPr/>
            </p:nvSpPr>
            <p:spPr>
              <a:xfrm>
                <a:off x="4928312" y="1301811"/>
                <a:ext cx="3129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a</a:t>
                </a:r>
                <a:r>
                  <a:rPr lang="en-US" sz="1100" baseline="-250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1</a:t>
                </a:r>
                <a:endParaRPr lang="de-CH" sz="1100" baseline="-25000" dirty="0">
                  <a:latin typeface="Consolas" panose="020B06090202040302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3DCCC34-2CC8-F1F1-13B6-72CB814D441B}"/>
                  </a:ext>
                </a:extLst>
              </p:cNvPr>
              <p:cNvSpPr txBox="1"/>
              <p:nvPr/>
            </p:nvSpPr>
            <p:spPr>
              <a:xfrm>
                <a:off x="5241218" y="1301811"/>
                <a:ext cx="3129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a</a:t>
                </a:r>
                <a:r>
                  <a:rPr lang="en-US" sz="1100" baseline="-250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3</a:t>
                </a:r>
                <a:endParaRPr lang="de-CH" sz="1100" baseline="-25000" dirty="0">
                  <a:latin typeface="Consolas" panose="020B06090202040302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0D0281A-889D-6C4B-6F16-3532D55F1F15}"/>
                  </a:ext>
                </a:extLst>
              </p:cNvPr>
              <p:cNvSpPr txBox="1"/>
              <p:nvPr/>
            </p:nvSpPr>
            <p:spPr>
              <a:xfrm>
                <a:off x="5394901" y="1305108"/>
                <a:ext cx="3129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a</a:t>
                </a:r>
                <a:r>
                  <a:rPr lang="en-US" sz="1100" baseline="-250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4</a:t>
                </a:r>
                <a:endParaRPr lang="de-CH" sz="1100" baseline="-25000" dirty="0">
                  <a:latin typeface="Consolas" panose="020B06090202040302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C32B896-ABB7-8D03-A513-2A426416B97C}"/>
                  </a:ext>
                </a:extLst>
              </p:cNvPr>
              <p:cNvSpPr txBox="1"/>
              <p:nvPr/>
            </p:nvSpPr>
            <p:spPr>
              <a:xfrm>
                <a:off x="5853483" y="1301811"/>
                <a:ext cx="3129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a</a:t>
                </a:r>
                <a:r>
                  <a:rPr lang="en-US" sz="1100" baseline="-250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s</a:t>
                </a:r>
                <a:endParaRPr lang="de-CH" sz="1100" baseline="-25000" dirty="0">
                  <a:latin typeface="Consolas" panose="020B06090202040302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854639F-A0A1-3E2F-2E50-83FC498C8ACE}"/>
                  </a:ext>
                </a:extLst>
              </p:cNvPr>
              <p:cNvSpPr txBox="1"/>
              <p:nvPr/>
            </p:nvSpPr>
            <p:spPr>
              <a:xfrm>
                <a:off x="4795730" y="1319803"/>
                <a:ext cx="26161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B7B7B7"/>
                    </a:solidFill>
                    <a:latin typeface="Consolas" panose="020B0609020204030204" pitchFamily="49" charset="0"/>
                    <a:cs typeface="Courier New" panose="02070309020205020404" pitchFamily="49" charset="0"/>
                  </a:rPr>
                  <a:t>0</a:t>
                </a:r>
                <a:endParaRPr lang="de-CH" sz="1100" baseline="-25000" dirty="0">
                  <a:solidFill>
                    <a:srgbClr val="B7B7B7"/>
                  </a:solidFill>
                  <a:latin typeface="Consolas" panose="020B06090202040302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FBF8C39-890E-1803-2514-0A20ECBD1068}"/>
                  </a:ext>
                </a:extLst>
              </p:cNvPr>
              <p:cNvSpPr txBox="1"/>
              <p:nvPr/>
            </p:nvSpPr>
            <p:spPr>
              <a:xfrm>
                <a:off x="5110413" y="1319803"/>
                <a:ext cx="26161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B7B7B7"/>
                    </a:solidFill>
                    <a:latin typeface="Consolas" panose="020B0609020204030204" pitchFamily="49" charset="0"/>
                    <a:cs typeface="Courier New" panose="02070309020205020404" pitchFamily="49" charset="0"/>
                  </a:rPr>
                  <a:t>0</a:t>
                </a:r>
                <a:endParaRPr lang="de-CH" sz="1100" baseline="-25000" dirty="0">
                  <a:solidFill>
                    <a:srgbClr val="B7B7B7"/>
                  </a:solidFill>
                  <a:latin typeface="Consolas" panose="020B06090202040302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9B140C1-9D91-7863-E59C-819D8BF8FD6F}"/>
                  </a:ext>
                </a:extLst>
              </p:cNvPr>
              <p:cNvSpPr txBox="1"/>
              <p:nvPr/>
            </p:nvSpPr>
            <p:spPr>
              <a:xfrm>
                <a:off x="5577224" y="1319803"/>
                <a:ext cx="26161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B7B7B7"/>
                    </a:solidFill>
                    <a:latin typeface="Consolas" panose="020B0609020204030204" pitchFamily="49" charset="0"/>
                    <a:cs typeface="Courier New" panose="02070309020205020404" pitchFamily="49" charset="0"/>
                  </a:rPr>
                  <a:t>0</a:t>
                </a:r>
                <a:endParaRPr lang="de-CH" sz="1100" baseline="-25000" dirty="0">
                  <a:solidFill>
                    <a:srgbClr val="B7B7B7"/>
                  </a:solidFill>
                  <a:latin typeface="Consolas" panose="020B06090202040302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EE4E500-8663-7AE2-E928-CA133CCA65E1}"/>
                  </a:ext>
                </a:extLst>
              </p:cNvPr>
              <p:cNvSpPr txBox="1"/>
              <p:nvPr/>
            </p:nvSpPr>
            <p:spPr>
              <a:xfrm>
                <a:off x="5723764" y="1321268"/>
                <a:ext cx="26161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B7B7B7"/>
                    </a:solidFill>
                    <a:latin typeface="Consolas" panose="020B0609020204030204" pitchFamily="49" charset="0"/>
                    <a:cs typeface="Courier New" panose="02070309020205020404" pitchFamily="49" charset="0"/>
                  </a:rPr>
                  <a:t>0</a:t>
                </a:r>
                <a:endParaRPr lang="de-CH" sz="1100" baseline="-25000" dirty="0">
                  <a:solidFill>
                    <a:srgbClr val="B7B7B7"/>
                  </a:solidFill>
                  <a:latin typeface="Consolas" panose="020B06090202040302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90D8F93-4B46-90EF-5983-E7D555194521}"/>
                  </a:ext>
                </a:extLst>
              </p:cNvPr>
              <p:cNvSpPr txBox="1"/>
              <p:nvPr/>
            </p:nvSpPr>
            <p:spPr>
              <a:xfrm>
                <a:off x="6702235" y="987486"/>
                <a:ext cx="3129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v</a:t>
                </a:r>
                <a:r>
                  <a:rPr lang="en-US" sz="1100" baseline="-250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1</a:t>
                </a:r>
                <a:endParaRPr lang="de-CH" sz="1100" baseline="-25000" dirty="0">
                  <a:latin typeface="Consolas" panose="020B06090202040302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14775BF-9741-1A55-8C3A-98376AC79760}"/>
                  </a:ext>
                </a:extLst>
              </p:cNvPr>
              <p:cNvSpPr txBox="1"/>
              <p:nvPr/>
            </p:nvSpPr>
            <p:spPr>
              <a:xfrm>
                <a:off x="6719066" y="1295420"/>
                <a:ext cx="3129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v</a:t>
                </a:r>
                <a:r>
                  <a:rPr lang="en-US" sz="1100" baseline="-250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3</a:t>
                </a:r>
                <a:endParaRPr lang="de-CH" sz="1100" baseline="-25000" dirty="0">
                  <a:latin typeface="Consolas" panose="020B06090202040302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FD055E9-D62F-7AB8-88DA-837BF56AF18D}"/>
                  </a:ext>
                </a:extLst>
              </p:cNvPr>
              <p:cNvSpPr txBox="1"/>
              <p:nvPr/>
            </p:nvSpPr>
            <p:spPr>
              <a:xfrm>
                <a:off x="6717500" y="1450608"/>
                <a:ext cx="3129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v</a:t>
                </a:r>
                <a:r>
                  <a:rPr lang="en-US" sz="1100" baseline="-250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4</a:t>
                </a:r>
                <a:endParaRPr lang="de-CH" sz="1100" baseline="-25000" dirty="0">
                  <a:latin typeface="Consolas" panose="020B06090202040302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61EAB8E-FF43-F765-5781-B28D3DCDE768}"/>
                  </a:ext>
                </a:extLst>
              </p:cNvPr>
              <p:cNvSpPr txBox="1"/>
              <p:nvPr/>
            </p:nvSpPr>
            <p:spPr>
              <a:xfrm>
                <a:off x="6717500" y="1913730"/>
                <a:ext cx="3129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v</a:t>
                </a:r>
                <a:r>
                  <a:rPr lang="en-US" sz="1100" baseline="-250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s</a:t>
                </a:r>
                <a:endParaRPr lang="de-CH" sz="1100" baseline="-25000" dirty="0">
                  <a:latin typeface="Consolas" panose="020B06090202040302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AC06088-C0E2-AD44-53D6-C8FE003BC0E0}"/>
                  </a:ext>
                </a:extLst>
              </p:cNvPr>
              <p:cNvSpPr txBox="1"/>
              <p:nvPr/>
            </p:nvSpPr>
            <p:spPr>
              <a:xfrm>
                <a:off x="7531288" y="1076185"/>
                <a:ext cx="68480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output </a:t>
                </a:r>
                <a:r>
                  <a:rPr lang="en-US" sz="1100" dirty="0">
                    <a:latin typeface="Consolas" panose="020B0609020204030204" pitchFamily="49" charset="0"/>
                  </a:rPr>
                  <a:t>z</a:t>
                </a:r>
                <a:endParaRPr lang="de-CH" sz="1100" dirty="0">
                  <a:latin typeface="Consolas" panose="020B0609020204030204" pitchFamily="49" charset="0"/>
                </a:endParaRPr>
              </a:p>
            </p:txBody>
          </p:sp>
        </p:grp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8BDADA5-805D-2AA2-13D7-9B969DBBA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49361" y="973605"/>
              <a:ext cx="336738" cy="153133"/>
            </a:xfrm>
            <a:prstGeom prst="straightConnector1">
              <a:avLst/>
            </a:prstGeom>
            <a:ln>
              <a:solidFill>
                <a:schemeClr val="bg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8191C0E-4398-BD43-7C2B-C5A9DC069BBD}"/>
                </a:ext>
              </a:extLst>
            </p:cNvPr>
            <p:cNvCxnSpPr/>
            <p:nvPr/>
          </p:nvCxnSpPr>
          <p:spPr>
            <a:xfrm flipH="1">
              <a:off x="6949361" y="973605"/>
              <a:ext cx="336738" cy="480215"/>
            </a:xfrm>
            <a:prstGeom prst="straightConnector1">
              <a:avLst/>
            </a:prstGeom>
            <a:ln>
              <a:solidFill>
                <a:schemeClr val="bg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30928FA-B092-5839-97FD-E7018999D7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49361" y="973605"/>
              <a:ext cx="336738" cy="643224"/>
            </a:xfrm>
            <a:prstGeom prst="straightConnector1">
              <a:avLst/>
            </a:prstGeom>
            <a:ln>
              <a:solidFill>
                <a:schemeClr val="bg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B6A8560-2C00-200D-E4EB-14D3CBC045D9}"/>
                </a:ext>
              </a:extLst>
            </p:cNvPr>
            <p:cNvSpPr txBox="1"/>
            <p:nvPr/>
          </p:nvSpPr>
          <p:spPr>
            <a:xfrm>
              <a:off x="7240233" y="762226"/>
              <a:ext cx="124264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gathered </a:t>
              </a:r>
              <a:r>
                <a:rPr lang="en-US" sz="1100" dirty="0">
                  <a:latin typeface="Consolas" panose="020B0609020204030204" pitchFamily="49" charset="0"/>
                </a:rPr>
                <a:t>V_vecs</a:t>
              </a:r>
              <a:endParaRPr lang="de-CH" sz="1100" dirty="0">
                <a:latin typeface="Consolas" panose="020B0609020204030204" pitchFamily="49" charset="0"/>
              </a:endParaRPr>
            </a:p>
          </p:txBody>
        </p:sp>
      </p:grp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D692A28-822C-5E25-F0B9-F3FFEE2CB4EA}"/>
              </a:ext>
            </a:extLst>
          </p:cNvPr>
          <p:cNvSpPr/>
          <p:nvPr/>
        </p:nvSpPr>
        <p:spPr>
          <a:xfrm>
            <a:off x="4541459" y="2513956"/>
            <a:ext cx="2202359" cy="2095602"/>
          </a:xfrm>
          <a:prstGeom prst="rect">
            <a:avLst/>
          </a:prstGeom>
          <a:solidFill>
            <a:srgbClr val="D0D4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Cluster tile</a:t>
            </a:r>
            <a:endParaRPr lang="de-CH" sz="11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51" name="矩形 198">
            <a:extLst>
              <a:ext uri="{FF2B5EF4-FFF2-40B4-BE49-F238E27FC236}">
                <a16:creationId xmlns:a16="http://schemas.microsoft.com/office/drawing/2014/main" id="{47681282-410D-5DD0-BD3F-6FC0087003CA}"/>
              </a:ext>
            </a:extLst>
          </p:cNvPr>
          <p:cNvSpPr/>
          <p:nvPr/>
        </p:nvSpPr>
        <p:spPr>
          <a:xfrm rot="5400000">
            <a:off x="3876326" y="3498396"/>
            <a:ext cx="1781601" cy="3375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11" b="1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TCDM (Multi-banked L1)</a:t>
            </a:r>
            <a:endParaRPr lang="zh-CN" altLang="en-US" sz="1111" b="1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53" name="矩形 196">
            <a:extLst>
              <a:ext uri="{FF2B5EF4-FFF2-40B4-BE49-F238E27FC236}">
                <a16:creationId xmlns:a16="http://schemas.microsoft.com/office/drawing/2014/main" id="{0E2FD040-842C-5F5D-E1B3-E4C26CF24B5A}"/>
              </a:ext>
            </a:extLst>
          </p:cNvPr>
          <p:cNvSpPr/>
          <p:nvPr/>
        </p:nvSpPr>
        <p:spPr>
          <a:xfrm>
            <a:off x="5348514" y="2781636"/>
            <a:ext cx="967064" cy="1336352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1111" b="1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iDMA</a:t>
            </a:r>
            <a:endParaRPr lang="zh-CN" altLang="en-US" sz="1111" b="1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B3583A6-D228-F762-2EB0-A34C7F6EEEFF}"/>
              </a:ext>
            </a:extLst>
          </p:cNvPr>
          <p:cNvSpPr txBox="1"/>
          <p:nvPr/>
        </p:nvSpPr>
        <p:spPr>
          <a:xfrm>
            <a:off x="4860714" y="2997639"/>
            <a:ext cx="5907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i="1" dirty="0"/>
              <a:t>a_idcs</a:t>
            </a:r>
            <a:endParaRPr lang="de-CH" sz="900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B978D0D-DFF1-F3DC-2627-DA10DFEFFD02}"/>
              </a:ext>
            </a:extLst>
          </p:cNvPr>
          <p:cNvSpPr txBox="1"/>
          <p:nvPr/>
        </p:nvSpPr>
        <p:spPr>
          <a:xfrm>
            <a:off x="4858659" y="3637041"/>
            <a:ext cx="58419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i="1" dirty="0"/>
              <a:t>V_vecs</a:t>
            </a:r>
            <a:endParaRPr lang="de-CH" sz="900" dirty="0"/>
          </a:p>
        </p:txBody>
      </p:sp>
      <p:sp>
        <p:nvSpPr>
          <p:cNvPr id="163" name="矩形 194">
            <a:extLst>
              <a:ext uri="{FF2B5EF4-FFF2-40B4-BE49-F238E27FC236}">
                <a16:creationId xmlns:a16="http://schemas.microsoft.com/office/drawing/2014/main" id="{C4A03997-E8F1-DC18-A73E-A9A8525A383C}"/>
              </a:ext>
            </a:extLst>
          </p:cNvPr>
          <p:cNvSpPr/>
          <p:nvPr/>
        </p:nvSpPr>
        <p:spPr>
          <a:xfrm>
            <a:off x="5266132" y="4351375"/>
            <a:ext cx="1047562" cy="1767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11" b="1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DMA control core</a:t>
            </a:r>
            <a:endParaRPr lang="zh-CN" altLang="en-US" sz="1111" b="1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813B475A-D9B3-F591-68FD-CB8E1C2AB3A9}"/>
              </a:ext>
            </a:extLst>
          </p:cNvPr>
          <p:cNvCxnSpPr>
            <a:cxnSpLocks/>
          </p:cNvCxnSpPr>
          <p:nvPr/>
        </p:nvCxnSpPr>
        <p:spPr>
          <a:xfrm flipV="1">
            <a:off x="6276673" y="4115770"/>
            <a:ext cx="0" cy="235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9CECBE1B-A1A5-BCC5-FE3A-DA93954871FA}"/>
              </a:ext>
            </a:extLst>
          </p:cNvPr>
          <p:cNvSpPr txBox="1"/>
          <p:nvPr/>
        </p:nvSpPr>
        <p:spPr>
          <a:xfrm>
            <a:off x="5016279" y="4121480"/>
            <a:ext cx="13223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spc="-100" dirty="0">
                <a:latin typeface="Consolas" panose="020B0609020204030204" pitchFamily="49" charset="0"/>
                <a:cs typeface="Courier New" panose="02070309020205020404" pitchFamily="49" charset="0"/>
              </a:rPr>
              <a:t>gather(a_idcs, V_vecs)</a:t>
            </a:r>
            <a:endParaRPr lang="de-CH" sz="900" spc="-100" dirty="0"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66" name="Arrow: Right 165">
            <a:extLst>
              <a:ext uri="{FF2B5EF4-FFF2-40B4-BE49-F238E27FC236}">
                <a16:creationId xmlns:a16="http://schemas.microsoft.com/office/drawing/2014/main" id="{E62AE62B-B622-DB9F-800B-83A4B7C25346}"/>
              </a:ext>
            </a:extLst>
          </p:cNvPr>
          <p:cNvSpPr/>
          <p:nvPr/>
        </p:nvSpPr>
        <p:spPr>
          <a:xfrm>
            <a:off x="4935907" y="3185740"/>
            <a:ext cx="412607" cy="13751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7" name="Arrow: Right 166">
            <a:extLst>
              <a:ext uri="{FF2B5EF4-FFF2-40B4-BE49-F238E27FC236}">
                <a16:creationId xmlns:a16="http://schemas.microsoft.com/office/drawing/2014/main" id="{A28D14EE-62D3-3CDB-D036-DF40E20B69A7}"/>
              </a:ext>
            </a:extLst>
          </p:cNvPr>
          <p:cNvSpPr/>
          <p:nvPr/>
        </p:nvSpPr>
        <p:spPr>
          <a:xfrm flipH="1">
            <a:off x="4938874" y="3842873"/>
            <a:ext cx="417436" cy="13751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68" name="矩形 198">
            <a:extLst>
              <a:ext uri="{FF2B5EF4-FFF2-40B4-BE49-F238E27FC236}">
                <a16:creationId xmlns:a16="http://schemas.microsoft.com/office/drawing/2014/main" id="{A4CB1671-8291-C3A6-09A8-3A40B2888765}"/>
              </a:ext>
            </a:extLst>
          </p:cNvPr>
          <p:cNvSpPr/>
          <p:nvPr/>
        </p:nvSpPr>
        <p:spPr>
          <a:xfrm rot="5400000">
            <a:off x="5174154" y="3169667"/>
            <a:ext cx="541728" cy="1930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11" b="1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req. gen</a:t>
            </a:r>
            <a:endParaRPr lang="zh-CN" altLang="en-US" sz="1111" b="1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9" name="矩形 198">
            <a:extLst>
              <a:ext uri="{FF2B5EF4-FFF2-40B4-BE49-F238E27FC236}">
                <a16:creationId xmlns:a16="http://schemas.microsoft.com/office/drawing/2014/main" id="{6685FA32-320E-6B37-8B1D-BE04D1F1F6C9}"/>
              </a:ext>
            </a:extLst>
          </p:cNvPr>
          <p:cNvSpPr/>
          <p:nvPr/>
        </p:nvSpPr>
        <p:spPr>
          <a:xfrm>
            <a:off x="5690568" y="2995305"/>
            <a:ext cx="625013" cy="54172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glow rad="101600">
              <a:srgbClr val="FFFF00">
                <a:alpha val="60000"/>
              </a:srgb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11" b="1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endpoint</a:t>
            </a:r>
            <a:br>
              <a:rPr lang="en-US" altLang="zh-CN" sz="1111" b="1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</a:br>
            <a:r>
              <a:rPr lang="en-US" altLang="zh-CN" sz="1111" b="1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packing</a:t>
            </a:r>
            <a:endParaRPr lang="zh-CN" altLang="en-US" sz="1111" b="1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0" name="Arrow: Right 169">
            <a:extLst>
              <a:ext uri="{FF2B5EF4-FFF2-40B4-BE49-F238E27FC236}">
                <a16:creationId xmlns:a16="http://schemas.microsoft.com/office/drawing/2014/main" id="{5C74C61A-5767-1265-7F66-CBF5709AEC5A}"/>
              </a:ext>
            </a:extLst>
          </p:cNvPr>
          <p:cNvSpPr/>
          <p:nvPr/>
        </p:nvSpPr>
        <p:spPr>
          <a:xfrm>
            <a:off x="5538544" y="3185142"/>
            <a:ext cx="152024" cy="13751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1" name="矩形 198">
            <a:extLst>
              <a:ext uri="{FF2B5EF4-FFF2-40B4-BE49-F238E27FC236}">
                <a16:creationId xmlns:a16="http://schemas.microsoft.com/office/drawing/2014/main" id="{9FAA9A26-030E-9102-3862-3C7158F715EB}"/>
              </a:ext>
            </a:extLst>
          </p:cNvPr>
          <p:cNvSpPr/>
          <p:nvPr/>
        </p:nvSpPr>
        <p:spPr>
          <a:xfrm rot="5400000">
            <a:off x="5917494" y="3328766"/>
            <a:ext cx="1373455" cy="2791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11" b="1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NoC NI + Router</a:t>
            </a:r>
            <a:endParaRPr lang="zh-CN" altLang="en-US" sz="1111" b="1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3" name="Arrow: Right 172">
            <a:extLst>
              <a:ext uri="{FF2B5EF4-FFF2-40B4-BE49-F238E27FC236}">
                <a16:creationId xmlns:a16="http://schemas.microsoft.com/office/drawing/2014/main" id="{28340716-B317-589E-C21D-806623C4FF99}"/>
              </a:ext>
            </a:extLst>
          </p:cNvPr>
          <p:cNvSpPr/>
          <p:nvPr/>
        </p:nvSpPr>
        <p:spPr>
          <a:xfrm>
            <a:off x="6314090" y="3186796"/>
            <a:ext cx="152024" cy="13751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4" name="Arrow: Right 173">
            <a:extLst>
              <a:ext uri="{FF2B5EF4-FFF2-40B4-BE49-F238E27FC236}">
                <a16:creationId xmlns:a16="http://schemas.microsoft.com/office/drawing/2014/main" id="{95058863-B1F3-5481-0DE1-B7559ED657B4}"/>
              </a:ext>
            </a:extLst>
          </p:cNvPr>
          <p:cNvSpPr/>
          <p:nvPr/>
        </p:nvSpPr>
        <p:spPr>
          <a:xfrm rot="5400000">
            <a:off x="6084934" y="3566967"/>
            <a:ext cx="197385" cy="13751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8BBBD76D-C002-3470-C014-8F30306D9C91}"/>
              </a:ext>
            </a:extLst>
          </p:cNvPr>
          <p:cNvSpPr txBox="1"/>
          <p:nvPr/>
        </p:nvSpPr>
        <p:spPr>
          <a:xfrm>
            <a:off x="5629419" y="3523530"/>
            <a:ext cx="5907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i="1" dirty="0"/>
              <a:t>wb info</a:t>
            </a:r>
            <a:endParaRPr lang="de-CH" sz="900" dirty="0"/>
          </a:p>
        </p:txBody>
      </p:sp>
      <p:sp>
        <p:nvSpPr>
          <p:cNvPr id="176" name="矩形 198">
            <a:extLst>
              <a:ext uri="{FF2B5EF4-FFF2-40B4-BE49-F238E27FC236}">
                <a16:creationId xmlns:a16="http://schemas.microsoft.com/office/drawing/2014/main" id="{2F9DEE22-2BBD-073F-3496-E8083A6EAE3C}"/>
              </a:ext>
            </a:extLst>
          </p:cNvPr>
          <p:cNvSpPr/>
          <p:nvPr/>
        </p:nvSpPr>
        <p:spPr>
          <a:xfrm>
            <a:off x="5348515" y="3734956"/>
            <a:ext cx="965180" cy="337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11" b="1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response</a:t>
            </a:r>
            <a:br>
              <a:rPr lang="en-US" altLang="zh-CN" sz="1111" b="1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</a:br>
            <a:r>
              <a:rPr lang="en-US" altLang="zh-CN" sz="1111" b="1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writeback</a:t>
            </a:r>
            <a:endParaRPr lang="zh-CN" altLang="en-US" sz="1111" b="1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0" name="Arrow: Right 179">
            <a:extLst>
              <a:ext uri="{FF2B5EF4-FFF2-40B4-BE49-F238E27FC236}">
                <a16:creationId xmlns:a16="http://schemas.microsoft.com/office/drawing/2014/main" id="{5101DFC9-2987-DDC6-E89C-389E05315B0A}"/>
              </a:ext>
            </a:extLst>
          </p:cNvPr>
          <p:cNvSpPr/>
          <p:nvPr/>
        </p:nvSpPr>
        <p:spPr>
          <a:xfrm flipH="1">
            <a:off x="6314090" y="3828059"/>
            <a:ext cx="152024" cy="13751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2" name="矩形 198">
            <a:extLst>
              <a:ext uri="{FF2B5EF4-FFF2-40B4-BE49-F238E27FC236}">
                <a16:creationId xmlns:a16="http://schemas.microsoft.com/office/drawing/2014/main" id="{CAB67EE5-8CC7-7164-BF1A-027C25F9FA1D}"/>
              </a:ext>
            </a:extLst>
          </p:cNvPr>
          <p:cNvSpPr/>
          <p:nvPr/>
        </p:nvSpPr>
        <p:spPr>
          <a:xfrm rot="5400000">
            <a:off x="6248220" y="3422161"/>
            <a:ext cx="2095603" cy="2791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11" b="1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NoC Mesh</a:t>
            </a:r>
            <a:endParaRPr lang="zh-CN" altLang="en-US" sz="1111" b="1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8E38D1F-0B33-5E71-B550-66A702D341CC}"/>
              </a:ext>
            </a:extLst>
          </p:cNvPr>
          <p:cNvGrpSpPr/>
          <p:nvPr/>
        </p:nvGrpSpPr>
        <p:grpSpPr>
          <a:xfrm>
            <a:off x="7853310" y="2513956"/>
            <a:ext cx="976767" cy="795781"/>
            <a:chOff x="7853310" y="2513956"/>
            <a:chExt cx="976767" cy="795781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10D0876-D9FF-0875-CBB9-72EB81676261}"/>
                </a:ext>
              </a:extLst>
            </p:cNvPr>
            <p:cNvSpPr/>
            <p:nvPr/>
          </p:nvSpPr>
          <p:spPr>
            <a:xfrm>
              <a:off x="7855618" y="2513956"/>
              <a:ext cx="974458" cy="791767"/>
            </a:xfrm>
            <a:prstGeom prst="rect">
              <a:avLst/>
            </a:prstGeom>
            <a:solidFill>
              <a:srgbClr val="D0D4C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HBM Endp. 0</a:t>
              </a:r>
              <a:endParaRPr lang="de-CH" sz="1100" b="1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86" name="矩形 198">
              <a:extLst>
                <a:ext uri="{FF2B5EF4-FFF2-40B4-BE49-F238E27FC236}">
                  <a16:creationId xmlns:a16="http://schemas.microsoft.com/office/drawing/2014/main" id="{4B39B9D2-2552-D6FD-7FEA-1588F54FE2FA}"/>
                </a:ext>
              </a:extLst>
            </p:cNvPr>
            <p:cNvSpPr/>
            <p:nvPr/>
          </p:nvSpPr>
          <p:spPr>
            <a:xfrm>
              <a:off x="7853310" y="2763995"/>
              <a:ext cx="529316" cy="54172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glow rad="101600">
                <a:srgbClr val="FFFF00">
                  <a:alpha val="60000"/>
                </a:srgb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11" b="1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gather</a:t>
              </a:r>
              <a:br>
                <a:rPr lang="en-US" altLang="zh-CN" sz="1111" b="1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</a:br>
              <a:r>
                <a:rPr lang="en-US" altLang="zh-CN" sz="1111" b="1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burst</a:t>
              </a:r>
              <a:br>
                <a:rPr lang="en-US" altLang="zh-CN" sz="1111" b="1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</a:br>
              <a:r>
                <a:rPr lang="en-US" altLang="zh-CN" sz="1111" b="1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handler</a:t>
              </a:r>
              <a:endParaRPr lang="zh-CN" altLang="en-US" sz="1111" b="1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89" name="Arrow: Up-Down 188">
              <a:extLst>
                <a:ext uri="{FF2B5EF4-FFF2-40B4-BE49-F238E27FC236}">
                  <a16:creationId xmlns:a16="http://schemas.microsoft.com/office/drawing/2014/main" id="{F7206926-A840-B875-77F1-41F850CD6DAD}"/>
                </a:ext>
              </a:extLst>
            </p:cNvPr>
            <p:cNvSpPr/>
            <p:nvPr/>
          </p:nvSpPr>
          <p:spPr>
            <a:xfrm rot="16200000">
              <a:off x="8425043" y="2880376"/>
              <a:ext cx="137517" cy="234523"/>
            </a:xfrm>
            <a:prstGeom prst="upDownArrow">
              <a:avLst>
                <a:gd name="adj1" fmla="val 52650"/>
                <a:gd name="adj2" fmla="val 52004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0" name="矩形 198">
              <a:extLst>
                <a:ext uri="{FF2B5EF4-FFF2-40B4-BE49-F238E27FC236}">
                  <a16:creationId xmlns:a16="http://schemas.microsoft.com/office/drawing/2014/main" id="{DA17118F-CF4B-2D33-7A69-BE4BBAF7F508}"/>
                </a:ext>
              </a:extLst>
            </p:cNvPr>
            <p:cNvSpPr/>
            <p:nvPr/>
          </p:nvSpPr>
          <p:spPr>
            <a:xfrm rot="16200000">
              <a:off x="8447698" y="2927359"/>
              <a:ext cx="545743" cy="2190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glow rad="101600">
                <a:srgbClr val="FFFF00">
                  <a:alpha val="60000"/>
                </a:srgb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11" b="1" dirty="0">
                  <a:solidFill>
                    <a:schemeClr val="tx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Ctrl.</a:t>
              </a:r>
              <a:endParaRPr lang="zh-CN" altLang="en-US" sz="1111" b="1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sp>
        <p:nvSpPr>
          <p:cNvPr id="192" name="Rectangle 191">
            <a:extLst>
              <a:ext uri="{FF2B5EF4-FFF2-40B4-BE49-F238E27FC236}">
                <a16:creationId xmlns:a16="http://schemas.microsoft.com/office/drawing/2014/main" id="{AB0E9B17-0A84-568A-7413-3614CDA4EE23}"/>
              </a:ext>
            </a:extLst>
          </p:cNvPr>
          <p:cNvSpPr/>
          <p:nvPr/>
        </p:nvSpPr>
        <p:spPr>
          <a:xfrm>
            <a:off x="7855617" y="3492875"/>
            <a:ext cx="974458" cy="246049"/>
          </a:xfrm>
          <a:prstGeom prst="rect">
            <a:avLst/>
          </a:prstGeom>
          <a:solidFill>
            <a:srgbClr val="D0D4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HBM Endp. 1</a:t>
            </a:r>
            <a:endParaRPr lang="de-CH" sz="11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AEC0F68F-BAA2-81C5-AAEC-F57B3337299C}"/>
              </a:ext>
            </a:extLst>
          </p:cNvPr>
          <p:cNvSpPr/>
          <p:nvPr/>
        </p:nvSpPr>
        <p:spPr>
          <a:xfrm>
            <a:off x="7855617" y="3922062"/>
            <a:ext cx="974458" cy="246049"/>
          </a:xfrm>
          <a:prstGeom prst="rect">
            <a:avLst/>
          </a:prstGeom>
          <a:solidFill>
            <a:srgbClr val="D0D4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HBM Endp. 2</a:t>
            </a:r>
            <a:endParaRPr lang="de-CH" sz="11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99" name="Arrow: Up-Down 198">
            <a:extLst>
              <a:ext uri="{FF2B5EF4-FFF2-40B4-BE49-F238E27FC236}">
                <a16:creationId xmlns:a16="http://schemas.microsoft.com/office/drawing/2014/main" id="{2D3843F5-A790-3E4D-59AB-88AB90E4A8D7}"/>
              </a:ext>
            </a:extLst>
          </p:cNvPr>
          <p:cNvSpPr/>
          <p:nvPr/>
        </p:nvSpPr>
        <p:spPr>
          <a:xfrm rot="16200000">
            <a:off x="7522335" y="3841856"/>
            <a:ext cx="246049" cy="415901"/>
          </a:xfrm>
          <a:prstGeom prst="upDownArrow">
            <a:avLst>
              <a:gd name="adj1" fmla="val 58873"/>
              <a:gd name="adj2" fmla="val 32456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F0269DD-B627-A7A1-E8CA-952A9B23D6BF}"/>
              </a:ext>
            </a:extLst>
          </p:cNvPr>
          <p:cNvSpPr/>
          <p:nvPr/>
        </p:nvSpPr>
        <p:spPr>
          <a:xfrm>
            <a:off x="7853310" y="4351248"/>
            <a:ext cx="974458" cy="246049"/>
          </a:xfrm>
          <a:prstGeom prst="rect">
            <a:avLst/>
          </a:prstGeom>
          <a:solidFill>
            <a:srgbClr val="D0D4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Arial Narrow" panose="020B0606020202030204" pitchFamily="34" charset="0"/>
              </a:rPr>
              <a:t>HBM Endp. N</a:t>
            </a:r>
            <a:endParaRPr lang="de-CH" sz="11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202" name="Arrow: Up-Down 201">
            <a:extLst>
              <a:ext uri="{FF2B5EF4-FFF2-40B4-BE49-F238E27FC236}">
                <a16:creationId xmlns:a16="http://schemas.microsoft.com/office/drawing/2014/main" id="{E59C1643-604C-8AC3-3020-34551C072627}"/>
              </a:ext>
            </a:extLst>
          </p:cNvPr>
          <p:cNvSpPr/>
          <p:nvPr/>
        </p:nvSpPr>
        <p:spPr>
          <a:xfrm rot="16200000">
            <a:off x="7520736" y="4269442"/>
            <a:ext cx="246049" cy="419103"/>
          </a:xfrm>
          <a:prstGeom prst="upDownArrow">
            <a:avLst>
              <a:gd name="adj1" fmla="val 58873"/>
              <a:gd name="adj2" fmla="val 32456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3" name="Arrow: Up-Down 202">
            <a:extLst>
              <a:ext uri="{FF2B5EF4-FFF2-40B4-BE49-F238E27FC236}">
                <a16:creationId xmlns:a16="http://schemas.microsoft.com/office/drawing/2014/main" id="{0A4B2CDE-32D9-1049-3844-B690D57911D5}"/>
              </a:ext>
            </a:extLst>
          </p:cNvPr>
          <p:cNvSpPr/>
          <p:nvPr/>
        </p:nvSpPr>
        <p:spPr>
          <a:xfrm rot="16200000">
            <a:off x="7522336" y="3400490"/>
            <a:ext cx="246049" cy="415901"/>
          </a:xfrm>
          <a:prstGeom prst="upDownArrow">
            <a:avLst>
              <a:gd name="adj1" fmla="val 58873"/>
              <a:gd name="adj2" fmla="val 32456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4" name="Arrow: Up-Down 203">
            <a:extLst>
              <a:ext uri="{FF2B5EF4-FFF2-40B4-BE49-F238E27FC236}">
                <a16:creationId xmlns:a16="http://schemas.microsoft.com/office/drawing/2014/main" id="{93229465-5F24-6B27-2C96-E6FED1E34387}"/>
              </a:ext>
            </a:extLst>
          </p:cNvPr>
          <p:cNvSpPr/>
          <p:nvPr/>
        </p:nvSpPr>
        <p:spPr>
          <a:xfrm rot="16200000">
            <a:off x="7521930" y="2812947"/>
            <a:ext cx="246049" cy="415901"/>
          </a:xfrm>
          <a:prstGeom prst="upDownArrow">
            <a:avLst>
              <a:gd name="adj1" fmla="val 58873"/>
              <a:gd name="adj2" fmla="val 32456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6" name="Arrow: Up-Down 205">
            <a:extLst>
              <a:ext uri="{FF2B5EF4-FFF2-40B4-BE49-F238E27FC236}">
                <a16:creationId xmlns:a16="http://schemas.microsoft.com/office/drawing/2014/main" id="{9035063F-8405-866C-4F76-F685432EAE81}"/>
              </a:ext>
            </a:extLst>
          </p:cNvPr>
          <p:cNvSpPr/>
          <p:nvPr/>
        </p:nvSpPr>
        <p:spPr>
          <a:xfrm rot="16200000">
            <a:off x="6827096" y="3335432"/>
            <a:ext cx="246049" cy="415901"/>
          </a:xfrm>
          <a:prstGeom prst="upDownArrow">
            <a:avLst>
              <a:gd name="adj1" fmla="val 58873"/>
              <a:gd name="adj2" fmla="val 32456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D14500-53B8-E38D-2C1C-5DA76B778023}"/>
              </a:ext>
            </a:extLst>
          </p:cNvPr>
          <p:cNvSpPr/>
          <p:nvPr/>
        </p:nvSpPr>
        <p:spPr>
          <a:xfrm>
            <a:off x="4541459" y="2499952"/>
            <a:ext cx="4286312" cy="210960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D8403F7-BDF4-88FC-489B-17C7763F1529}"/>
              </a:ext>
            </a:extLst>
          </p:cNvPr>
          <p:cNvSpPr/>
          <p:nvPr/>
        </p:nvSpPr>
        <p:spPr>
          <a:xfrm>
            <a:off x="7860704" y="4293037"/>
            <a:ext cx="967064" cy="35884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Rsp</a:t>
            </a:r>
            <a:r>
              <a:rPr lang="en-US" sz="1050" dirty="0">
                <a:solidFill>
                  <a:schemeClr val="tx1"/>
                </a:solidFill>
              </a:rPr>
              <a:t> 5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size=1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6CD8E6E-3560-F5B8-1CE2-5B597A1C4365}"/>
              </a:ext>
            </a:extLst>
          </p:cNvPr>
          <p:cNvSpPr/>
          <p:nvPr/>
        </p:nvSpPr>
        <p:spPr>
          <a:xfrm>
            <a:off x="7852609" y="3865912"/>
            <a:ext cx="967064" cy="35884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Rsp</a:t>
            </a:r>
            <a:r>
              <a:rPr lang="en-US" sz="1050" dirty="0">
                <a:solidFill>
                  <a:schemeClr val="tx1"/>
                </a:solidFill>
              </a:rPr>
              <a:t> 4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size=1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90C6DD4-96FA-6041-A1CC-33FE7923DFE2}"/>
              </a:ext>
            </a:extLst>
          </p:cNvPr>
          <p:cNvSpPr/>
          <p:nvPr/>
        </p:nvSpPr>
        <p:spPr>
          <a:xfrm>
            <a:off x="7855213" y="2834857"/>
            <a:ext cx="967064" cy="358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Rsp</a:t>
            </a:r>
            <a:r>
              <a:rPr lang="en-US" sz="1050" dirty="0">
                <a:solidFill>
                  <a:schemeClr val="tx1"/>
                </a:solidFill>
              </a:rPr>
              <a:t> 1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size=1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2BC0A24-B844-293E-97FE-9506B6F8B107}"/>
              </a:ext>
            </a:extLst>
          </p:cNvPr>
          <p:cNvSpPr/>
          <p:nvPr/>
        </p:nvSpPr>
        <p:spPr>
          <a:xfrm>
            <a:off x="7855213" y="3422413"/>
            <a:ext cx="967064" cy="35884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Rsp</a:t>
            </a:r>
            <a:r>
              <a:rPr lang="en-US" sz="1050" dirty="0">
                <a:solidFill>
                  <a:schemeClr val="tx1"/>
                </a:solidFill>
              </a:rPr>
              <a:t> 0, 2, 3</a:t>
            </a: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size=3</a:t>
            </a:r>
          </a:p>
        </p:txBody>
      </p:sp>
    </p:spTree>
    <p:extLst>
      <p:ext uri="{BB962C8B-B14F-4D97-AF65-F5344CB8AC3E}">
        <p14:creationId xmlns:p14="http://schemas.microsoft.com/office/powerpoint/2010/main" val="127758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375 -0.00216 L -0.19184 0.06512 L -0.39427 0.06759 " pathEditMode="relative" ptsTypes="AAAA">
                                      <p:cBhvr>
                                        <p:cTn id="6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-0.1191 0 L -0.11788 0.11234 L -0.19566 0.11234 L -0.19375 0.1753 L -0.39306 0.1787 " pathEditMode="relative" ptsTypes="AAAAAA">
                                      <p:cBhvr>
                                        <p:cTn id="8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-0.11284 0.00124 L -0.11458 -0.09012 L -0.19184 -0.09228 L -0.19132 -0.02932 L -0.39375 -0.02592 " pathEditMode="relative" ptsTypes="AAAAAA">
                                      <p:cBhvr>
                                        <p:cTn id="10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 0 L -0.11649 0.00247 L -0.1184 -0.18549 L -0.19375 -0.18549 L -0.19254 -0.10926 L -0.39306 -0.11019 " pathEditMode="relative" ptsTypes="AAAAAA">
                                      <p:cBhvr>
                                        <p:cTn id="12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1" grpId="0" animBg="1"/>
      <p:bldP spid="1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5367B-C37F-43DD-2373-AD1F80252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124A9-B905-658E-273E-E864D1868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Proposed Architecture </a:t>
            </a:r>
            <a:endParaRPr lang="en-US" sz="2400" b="1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EC619-6674-4638-6FED-3333E9E4779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 err="1"/>
              <a:t>QuantSparse</a:t>
            </a:r>
            <a:r>
              <a:rPr lang="en-US" dirty="0"/>
              <a:t> 3D - Bowen Wang, Paul Scheffler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DE07B-6C68-0E63-3724-8052A18BF0A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51</a:t>
            </a:fld>
            <a:endParaRPr lang="en-US"/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9F7D7A1-21B6-2706-52D7-51F5D24CC983}"/>
              </a:ext>
            </a:extLst>
          </p:cNvPr>
          <p:cNvGrpSpPr/>
          <p:nvPr/>
        </p:nvGrpSpPr>
        <p:grpSpPr>
          <a:xfrm>
            <a:off x="5124446" y="1598530"/>
            <a:ext cx="3352803" cy="590805"/>
            <a:chOff x="5359396" y="1564541"/>
            <a:chExt cx="3352803" cy="590805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FD70A7E4-86E2-F0C0-F2D8-D366DE752FFB}"/>
                </a:ext>
              </a:extLst>
            </p:cNvPr>
            <p:cNvSpPr/>
            <p:nvPr/>
          </p:nvSpPr>
          <p:spPr>
            <a:xfrm>
              <a:off x="5359401" y="1564542"/>
              <a:ext cx="3352798" cy="590804"/>
            </a:xfrm>
            <a:prstGeom prst="rect">
              <a:avLst/>
            </a:prstGeom>
            <a:solidFill>
              <a:srgbClr val="910569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11"/>
            </a:p>
          </p:txBody>
        </p:sp>
        <p:sp>
          <p:nvSpPr>
            <p:cNvPr id="141" name="内容占位符 2">
              <a:extLst>
                <a:ext uri="{FF2B5EF4-FFF2-40B4-BE49-F238E27FC236}">
                  <a16:creationId xmlns:a16="http://schemas.microsoft.com/office/drawing/2014/main" id="{D5A02BEE-08FC-769B-9C5A-F5DD90C96AD7}"/>
                </a:ext>
              </a:extLst>
            </p:cNvPr>
            <p:cNvSpPr txBox="1">
              <a:spLocks/>
            </p:cNvSpPr>
            <p:nvPr/>
          </p:nvSpPr>
          <p:spPr>
            <a:xfrm>
              <a:off x="5359396" y="1842994"/>
              <a:ext cx="3352800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270" dirty="0">
                  <a:solidFill>
                    <a:schemeClr val="accent5"/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Efficient scatter/gather unit</a:t>
              </a:r>
            </a:p>
          </p:txBody>
        </p:sp>
        <p:sp>
          <p:nvSpPr>
            <p:cNvPr id="142" name="内容占位符 2">
              <a:extLst>
                <a:ext uri="{FF2B5EF4-FFF2-40B4-BE49-F238E27FC236}">
                  <a16:creationId xmlns:a16="http://schemas.microsoft.com/office/drawing/2014/main" id="{C7B827DB-ED92-8FF3-43D3-93C5BA4EC359}"/>
                </a:ext>
              </a:extLst>
            </p:cNvPr>
            <p:cNvSpPr txBox="1">
              <a:spLocks/>
            </p:cNvSpPr>
            <p:nvPr/>
          </p:nvSpPr>
          <p:spPr>
            <a:xfrm>
              <a:off x="5359397" y="1564541"/>
              <a:ext cx="3352796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429" b="1" i="1" dirty="0">
                  <a:solidFill>
                    <a:srgbClr val="910569"/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Structured Sparsity in Cluster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622561EC-1374-EC3D-B567-11816B5BCEE5}"/>
              </a:ext>
            </a:extLst>
          </p:cNvPr>
          <p:cNvGrpSpPr/>
          <p:nvPr/>
        </p:nvGrpSpPr>
        <p:grpSpPr>
          <a:xfrm>
            <a:off x="5124446" y="2347300"/>
            <a:ext cx="3352803" cy="590805"/>
            <a:chOff x="5359396" y="2414769"/>
            <a:chExt cx="3352803" cy="590805"/>
          </a:xfrm>
        </p:grpSpPr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E0E2C0D0-F92B-1F4B-4959-773E91D7D02F}"/>
                </a:ext>
              </a:extLst>
            </p:cNvPr>
            <p:cNvSpPr/>
            <p:nvPr/>
          </p:nvSpPr>
          <p:spPr>
            <a:xfrm>
              <a:off x="5359400" y="2414770"/>
              <a:ext cx="3352799" cy="590804"/>
            </a:xfrm>
            <a:prstGeom prst="rect">
              <a:avLst/>
            </a:prstGeom>
            <a:solidFill>
              <a:srgbClr val="F0DCE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11"/>
            </a:p>
          </p:txBody>
        </p:sp>
        <p:sp>
          <p:nvSpPr>
            <p:cNvPr id="146" name="内容占位符 2">
              <a:extLst>
                <a:ext uri="{FF2B5EF4-FFF2-40B4-BE49-F238E27FC236}">
                  <a16:creationId xmlns:a16="http://schemas.microsoft.com/office/drawing/2014/main" id="{508ADA86-1970-59AA-833D-442F4DADA650}"/>
                </a:ext>
              </a:extLst>
            </p:cNvPr>
            <p:cNvSpPr txBox="1">
              <a:spLocks/>
            </p:cNvSpPr>
            <p:nvPr/>
          </p:nvSpPr>
          <p:spPr>
            <a:xfrm>
              <a:off x="5359398" y="2693222"/>
              <a:ext cx="3352798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270" dirty="0">
                  <a:solidFill>
                    <a:schemeClr val="accent5"/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Indirect streaming + scatter/gather unit</a:t>
              </a:r>
            </a:p>
          </p:txBody>
        </p:sp>
        <p:sp>
          <p:nvSpPr>
            <p:cNvPr id="147" name="内容占位符 2">
              <a:extLst>
                <a:ext uri="{FF2B5EF4-FFF2-40B4-BE49-F238E27FC236}">
                  <a16:creationId xmlns:a16="http://schemas.microsoft.com/office/drawing/2014/main" id="{02EBD949-DD9A-9A6B-2F26-4F1DAD3530BF}"/>
                </a:ext>
              </a:extLst>
            </p:cNvPr>
            <p:cNvSpPr txBox="1">
              <a:spLocks/>
            </p:cNvSpPr>
            <p:nvPr/>
          </p:nvSpPr>
          <p:spPr>
            <a:xfrm>
              <a:off x="5359396" y="2414769"/>
              <a:ext cx="3352797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429" b="1" i="1" dirty="0">
                  <a:solidFill>
                    <a:schemeClr val="accent5"/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Unstructured Sparsity in Cluster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65120EB2-B7B5-D3B4-1BDA-AF088F869C44}"/>
              </a:ext>
            </a:extLst>
          </p:cNvPr>
          <p:cNvGrpSpPr/>
          <p:nvPr/>
        </p:nvGrpSpPr>
        <p:grpSpPr>
          <a:xfrm>
            <a:off x="5124444" y="3096071"/>
            <a:ext cx="3352805" cy="590805"/>
            <a:chOff x="5359394" y="3070464"/>
            <a:chExt cx="3352805" cy="590805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758DCEA0-4A68-337F-1020-862E33ECA988}"/>
                </a:ext>
              </a:extLst>
            </p:cNvPr>
            <p:cNvSpPr/>
            <p:nvPr/>
          </p:nvSpPr>
          <p:spPr>
            <a:xfrm>
              <a:off x="5359400" y="3070465"/>
              <a:ext cx="3352799" cy="590804"/>
            </a:xfrm>
            <a:prstGeom prst="rect">
              <a:avLst/>
            </a:prstGeom>
            <a:solidFill>
              <a:schemeClr val="accent4">
                <a:lumMod val="75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11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55" name="内容占位符 2">
              <a:extLst>
                <a:ext uri="{FF2B5EF4-FFF2-40B4-BE49-F238E27FC236}">
                  <a16:creationId xmlns:a16="http://schemas.microsoft.com/office/drawing/2014/main" id="{C0A6068C-4E66-546B-F854-3E1054061743}"/>
                </a:ext>
              </a:extLst>
            </p:cNvPr>
            <p:cNvSpPr txBox="1">
              <a:spLocks/>
            </p:cNvSpPr>
            <p:nvPr/>
          </p:nvSpPr>
          <p:spPr>
            <a:xfrm>
              <a:off x="5359398" y="3348917"/>
              <a:ext cx="3352800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270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Gather from HBM endpoint</a:t>
              </a:r>
            </a:p>
          </p:txBody>
        </p:sp>
        <p:sp>
          <p:nvSpPr>
            <p:cNvPr id="156" name="内容占位符 2">
              <a:extLst>
                <a:ext uri="{FF2B5EF4-FFF2-40B4-BE49-F238E27FC236}">
                  <a16:creationId xmlns:a16="http://schemas.microsoft.com/office/drawing/2014/main" id="{891FCC9B-41E6-3F93-A431-12B27ACA0FB9}"/>
                </a:ext>
              </a:extLst>
            </p:cNvPr>
            <p:cNvSpPr txBox="1">
              <a:spLocks/>
            </p:cNvSpPr>
            <p:nvPr/>
          </p:nvSpPr>
          <p:spPr>
            <a:xfrm>
              <a:off x="5359394" y="3070464"/>
              <a:ext cx="3352800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429" b="1" i="1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Unstructured Sparsity in NoC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47E66942-20DA-4445-C4EA-859D5AB8F178}"/>
              </a:ext>
            </a:extLst>
          </p:cNvPr>
          <p:cNvGrpSpPr/>
          <p:nvPr/>
        </p:nvGrpSpPr>
        <p:grpSpPr>
          <a:xfrm>
            <a:off x="5124441" y="849759"/>
            <a:ext cx="3352802" cy="590805"/>
            <a:chOff x="5359396" y="442714"/>
            <a:chExt cx="3352802" cy="590805"/>
          </a:xfrm>
        </p:grpSpPr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84D54CD5-9A1E-5084-B5EF-ADD49B36A064}"/>
                </a:ext>
              </a:extLst>
            </p:cNvPr>
            <p:cNvSpPr/>
            <p:nvPr/>
          </p:nvSpPr>
          <p:spPr>
            <a:xfrm>
              <a:off x="5359400" y="442715"/>
              <a:ext cx="3352798" cy="590804"/>
            </a:xfrm>
            <a:prstGeom prst="rect">
              <a:avLst/>
            </a:prstGeom>
            <a:solidFill>
              <a:srgbClr val="910569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11"/>
            </a:p>
          </p:txBody>
        </p:sp>
        <p:sp>
          <p:nvSpPr>
            <p:cNvPr id="158" name="内容占位符 2">
              <a:extLst>
                <a:ext uri="{FF2B5EF4-FFF2-40B4-BE49-F238E27FC236}">
                  <a16:creationId xmlns:a16="http://schemas.microsoft.com/office/drawing/2014/main" id="{A721CC3A-DF2B-338D-BC0B-797CB7187ACF}"/>
                </a:ext>
              </a:extLst>
            </p:cNvPr>
            <p:cNvSpPr txBox="1">
              <a:spLocks/>
            </p:cNvSpPr>
            <p:nvPr/>
          </p:nvSpPr>
          <p:spPr>
            <a:xfrm>
              <a:off x="5359396" y="721167"/>
              <a:ext cx="3352798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270" dirty="0">
                  <a:solidFill>
                    <a:schemeClr val="accent5"/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Customized MX-format in Vec. Engine </a:t>
              </a:r>
            </a:p>
          </p:txBody>
        </p:sp>
        <p:sp>
          <p:nvSpPr>
            <p:cNvPr id="159" name="内容占位符 2">
              <a:extLst>
                <a:ext uri="{FF2B5EF4-FFF2-40B4-BE49-F238E27FC236}">
                  <a16:creationId xmlns:a16="http://schemas.microsoft.com/office/drawing/2014/main" id="{813DDC62-191D-2D43-2665-E6E3D605A419}"/>
                </a:ext>
              </a:extLst>
            </p:cNvPr>
            <p:cNvSpPr txBox="1">
              <a:spLocks/>
            </p:cNvSpPr>
            <p:nvPr/>
          </p:nvSpPr>
          <p:spPr>
            <a:xfrm>
              <a:off x="5359396" y="442714"/>
              <a:ext cx="3352797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429" b="1" i="1" dirty="0">
                  <a:solidFill>
                    <a:srgbClr val="910569"/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Block Quantization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81FA91A1-8E0C-6FDA-3A65-4422FE33D22C}"/>
              </a:ext>
            </a:extLst>
          </p:cNvPr>
          <p:cNvGrpSpPr/>
          <p:nvPr/>
        </p:nvGrpSpPr>
        <p:grpSpPr>
          <a:xfrm>
            <a:off x="5124441" y="3844841"/>
            <a:ext cx="3352800" cy="590805"/>
            <a:chOff x="5359400" y="3726159"/>
            <a:chExt cx="3352800" cy="590805"/>
          </a:xfrm>
        </p:grpSpPr>
        <p:sp>
          <p:nvSpPr>
            <p:cNvPr id="3" name="矩形 153">
              <a:extLst>
                <a:ext uri="{FF2B5EF4-FFF2-40B4-BE49-F238E27FC236}">
                  <a16:creationId xmlns:a16="http://schemas.microsoft.com/office/drawing/2014/main" id="{4D857AC4-D164-60D1-85C9-7B6F28CBAD4B}"/>
                </a:ext>
              </a:extLst>
            </p:cNvPr>
            <p:cNvSpPr/>
            <p:nvPr/>
          </p:nvSpPr>
          <p:spPr>
            <a:xfrm>
              <a:off x="5359400" y="3726160"/>
              <a:ext cx="3352800" cy="590804"/>
            </a:xfrm>
            <a:prstGeom prst="rect">
              <a:avLst/>
            </a:prstGeom>
            <a:solidFill>
              <a:schemeClr val="accent4">
                <a:lumMod val="75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11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30" name="内容占位符 2">
              <a:extLst>
                <a:ext uri="{FF2B5EF4-FFF2-40B4-BE49-F238E27FC236}">
                  <a16:creationId xmlns:a16="http://schemas.microsoft.com/office/drawing/2014/main" id="{FE698046-0CE4-A541-8415-39FD6B83B29C}"/>
                </a:ext>
              </a:extLst>
            </p:cNvPr>
            <p:cNvSpPr txBox="1">
              <a:spLocks/>
            </p:cNvSpPr>
            <p:nvPr/>
          </p:nvSpPr>
          <p:spPr>
            <a:xfrm>
              <a:off x="5359400" y="4004612"/>
              <a:ext cx="3352800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270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Router with additional degrees of freedom </a:t>
              </a:r>
            </a:p>
          </p:txBody>
        </p:sp>
        <p:sp>
          <p:nvSpPr>
            <p:cNvPr id="131" name="内容占位符 2">
              <a:extLst>
                <a:ext uri="{FF2B5EF4-FFF2-40B4-BE49-F238E27FC236}">
                  <a16:creationId xmlns:a16="http://schemas.microsoft.com/office/drawing/2014/main" id="{D63D41AF-EB14-9C3D-3D60-832EA5AAF1CF}"/>
                </a:ext>
              </a:extLst>
            </p:cNvPr>
            <p:cNvSpPr txBox="1">
              <a:spLocks/>
            </p:cNvSpPr>
            <p:nvPr/>
          </p:nvSpPr>
          <p:spPr>
            <a:xfrm>
              <a:off x="5359400" y="3726159"/>
              <a:ext cx="3352798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429" b="1" i="1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3D Architectural Modeling</a:t>
              </a:r>
            </a:p>
          </p:txBody>
        </p:sp>
      </p:grpSp>
      <p:pic>
        <p:nvPicPr>
          <p:cNvPr id="133" name="Picture 132">
            <a:extLst>
              <a:ext uri="{FF2B5EF4-FFF2-40B4-BE49-F238E27FC236}">
                <a16:creationId xmlns:a16="http://schemas.microsoft.com/office/drawing/2014/main" id="{F282AC30-259E-E6B1-5B72-D09CD14E0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63" y="687661"/>
            <a:ext cx="4329615" cy="2857678"/>
          </a:xfrm>
          <a:prstGeom prst="rect">
            <a:avLst/>
          </a:prstGeom>
        </p:spPr>
      </p:pic>
      <p:pic>
        <p:nvPicPr>
          <p:cNvPr id="132" name="图片 119">
            <a:extLst>
              <a:ext uri="{FF2B5EF4-FFF2-40B4-BE49-F238E27FC236}">
                <a16:creationId xmlns:a16="http://schemas.microsoft.com/office/drawing/2014/main" id="{377B8350-192F-A2BC-2637-58B9801312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49458" y="3494282"/>
            <a:ext cx="2770093" cy="9863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C48B01-C6EE-D2D2-1EE6-6EF5BC1D5F00}"/>
              </a:ext>
            </a:extLst>
          </p:cNvPr>
          <p:cNvSpPr/>
          <p:nvPr/>
        </p:nvSpPr>
        <p:spPr>
          <a:xfrm>
            <a:off x="5065614" y="780688"/>
            <a:ext cx="3479575" cy="2991318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722736-AF98-3E25-39C8-22D06AE0F24E}"/>
              </a:ext>
            </a:extLst>
          </p:cNvPr>
          <p:cNvSpPr/>
          <p:nvPr/>
        </p:nvSpPr>
        <p:spPr>
          <a:xfrm>
            <a:off x="1050074" y="1358726"/>
            <a:ext cx="132840" cy="114474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38100">
              <a:srgbClr val="FFFF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9889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98E92-3745-8828-2D8E-CEF240E47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AC566A-BCCF-078C-2E65-CA2FC5A5D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4129" y="727914"/>
            <a:ext cx="5571754" cy="4143263"/>
          </a:xfrm>
        </p:spPr>
        <p:txBody>
          <a:bodyPr/>
          <a:lstStyle/>
          <a:p>
            <a:r>
              <a:rPr lang="en-US" sz="1600" dirty="0"/>
              <a:t>Minimize the network diameter</a:t>
            </a:r>
          </a:p>
          <a:p>
            <a:pPr lvl="1"/>
            <a:r>
              <a:rPr lang="en-US" sz="1400" b="1" dirty="0"/>
              <a:t>Why</a:t>
            </a:r>
            <a:r>
              <a:rPr lang="en-US" sz="1400" dirty="0"/>
              <a:t>: fewer hops → fewer routers involved per packet → </a:t>
            </a:r>
            <a:r>
              <a:rPr lang="en-US" sz="1400" b="1" dirty="0"/>
              <a:t>lower latency, lower congestion, lower energy</a:t>
            </a:r>
          </a:p>
          <a:p>
            <a:r>
              <a:rPr lang="en-US" sz="1400" dirty="0">
                <a:sym typeface="Wingdings" pitchFamily="2" charset="2"/>
              </a:rPr>
              <a:t> </a:t>
            </a:r>
            <a:r>
              <a:rPr lang="en-US" sz="1600" dirty="0">
                <a:sym typeface="Wingdings" pitchFamily="2" charset="2"/>
              </a:rPr>
              <a:t>Tune the link range</a:t>
            </a:r>
            <a:endParaRPr lang="en-US" sz="1400" dirty="0">
              <a:sym typeface="Wingdings" pitchFamily="2" charset="2"/>
            </a:endParaRPr>
          </a:p>
          <a:p>
            <a:pPr lvl="1"/>
            <a:r>
              <a:rPr lang="en-US" sz="1400" dirty="0">
                <a:sym typeface="Wingdings" pitchFamily="2" charset="2"/>
              </a:rPr>
              <a:t>Shorter links → higher signaling rate (i.e., lower RC).</a:t>
            </a:r>
          </a:p>
          <a:p>
            <a:pPr lvl="1"/>
            <a:r>
              <a:rPr lang="en-US" sz="1400" b="1" dirty="0">
                <a:sym typeface="Wingdings" pitchFamily="2" charset="2"/>
              </a:rPr>
              <a:t>Trade-off</a:t>
            </a:r>
            <a:r>
              <a:rPr lang="en-US" sz="1400" dirty="0">
                <a:sym typeface="Wingdings" pitchFamily="2" charset="2"/>
              </a:rPr>
              <a:t>: shorter links require more routers to maintain reachability, thus a larger network diameter</a:t>
            </a:r>
          </a:p>
          <a:p>
            <a:r>
              <a:rPr lang="en-US" sz="1600" dirty="0">
                <a:sym typeface="Wingdings" pitchFamily="2" charset="2"/>
              </a:rPr>
              <a:t>Optimize the Router Radix</a:t>
            </a:r>
          </a:p>
          <a:p>
            <a:pPr lvl="1"/>
            <a:r>
              <a:rPr lang="en-US" sz="1400" dirty="0">
                <a:sym typeface="Wingdings" pitchFamily="2" charset="2"/>
              </a:rPr>
              <a:t>Higher radix  smaller network diameter</a:t>
            </a:r>
            <a:endParaRPr lang="en-US" sz="1400" b="1" dirty="0">
              <a:sym typeface="Wingdings" pitchFamily="2" charset="2"/>
            </a:endParaRPr>
          </a:p>
          <a:p>
            <a:pPr lvl="1"/>
            <a:r>
              <a:rPr lang="en-US" sz="1400" b="1" dirty="0">
                <a:sym typeface="Wingdings" pitchFamily="2" charset="2"/>
              </a:rPr>
              <a:t>Trade-off</a:t>
            </a:r>
            <a:r>
              <a:rPr lang="en-US" sz="1400" dirty="0">
                <a:sym typeface="Wingdings" pitchFamily="2" charset="2"/>
              </a:rPr>
              <a:t>: Higher radix increases area, buffering, crossbar size, and control complexity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</a:rPr>
              <a:t>Key insight: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CH" sz="1400" dirty="0" err="1"/>
              <a:t>Lowering</a:t>
            </a:r>
            <a:r>
              <a:rPr lang="de-CH" sz="1400" dirty="0"/>
              <a:t> </a:t>
            </a:r>
            <a:r>
              <a:rPr lang="de-CH" sz="1400" dirty="0" err="1"/>
              <a:t>the</a:t>
            </a:r>
            <a:r>
              <a:rPr lang="de-CH" sz="1400" dirty="0"/>
              <a:t> network </a:t>
            </a:r>
            <a:r>
              <a:rPr lang="de-CH" sz="1400" dirty="0" err="1"/>
              <a:t>diameter</a:t>
            </a:r>
            <a:r>
              <a:rPr lang="de-CH" sz="1400" dirty="0"/>
              <a:t> </a:t>
            </a:r>
            <a:r>
              <a:rPr lang="de-CH" sz="1400" dirty="0" err="1"/>
              <a:t>often</a:t>
            </a:r>
            <a:r>
              <a:rPr lang="de-CH" sz="1400" dirty="0"/>
              <a:t> </a:t>
            </a:r>
            <a:r>
              <a:rPr lang="de-CH" sz="1400" dirty="0" err="1"/>
              <a:t>requires</a:t>
            </a:r>
            <a:r>
              <a:rPr lang="de-CH" sz="1400" dirty="0"/>
              <a:t> </a:t>
            </a:r>
            <a:r>
              <a:rPr lang="de-CH" sz="1400" dirty="0" err="1"/>
              <a:t>increasing</a:t>
            </a:r>
            <a:r>
              <a:rPr lang="de-CH" sz="1400" dirty="0"/>
              <a:t> </a:t>
            </a:r>
            <a:r>
              <a:rPr lang="de-CH" sz="1400" dirty="0" err="1"/>
              <a:t>the</a:t>
            </a:r>
            <a:r>
              <a:rPr lang="de-CH" sz="1400" dirty="0"/>
              <a:t> </a:t>
            </a:r>
            <a:r>
              <a:rPr lang="de-CH" sz="1400" dirty="0" err="1"/>
              <a:t>radix</a:t>
            </a:r>
            <a:r>
              <a:rPr lang="de-CH" sz="1400" dirty="0"/>
              <a:t>, but </a:t>
            </a:r>
            <a:r>
              <a:rPr lang="de-CH" sz="1400" dirty="0" err="1"/>
              <a:t>the</a:t>
            </a:r>
            <a:r>
              <a:rPr lang="de-CH" sz="1400" dirty="0"/>
              <a:t> </a:t>
            </a:r>
            <a:r>
              <a:rPr lang="de-CH" sz="1400" dirty="0" err="1"/>
              <a:t>area</a:t>
            </a:r>
            <a:r>
              <a:rPr lang="de-CH" sz="1400" dirty="0"/>
              <a:t>/</a:t>
            </a:r>
            <a:r>
              <a:rPr lang="de-CH" sz="1400" dirty="0" err="1"/>
              <a:t>bandwidth</a:t>
            </a:r>
            <a:r>
              <a:rPr lang="de-CH" sz="1400" dirty="0"/>
              <a:t> trade-off </a:t>
            </a:r>
            <a:r>
              <a:rPr lang="de-CH" sz="1400" dirty="0" err="1"/>
              <a:t>must</a:t>
            </a:r>
            <a:r>
              <a:rPr lang="de-CH" sz="1400" dirty="0"/>
              <a:t> </a:t>
            </a:r>
            <a:r>
              <a:rPr lang="de-CH" sz="1400" dirty="0" err="1"/>
              <a:t>be</a:t>
            </a:r>
            <a:r>
              <a:rPr lang="de-CH" sz="1400" dirty="0"/>
              <a:t> </a:t>
            </a:r>
            <a:r>
              <a:rPr lang="de-CH" sz="1400" dirty="0" err="1"/>
              <a:t>modeled</a:t>
            </a:r>
            <a:r>
              <a:rPr lang="de-CH" sz="14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B1D6C-1B5E-0595-D557-76ABCF9D66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F0D169-D45B-DA9F-4701-BE5AE74FB0F6}"/>
              </a:ext>
            </a:extLst>
          </p:cNvPr>
          <p:cNvSpPr txBox="1"/>
          <p:nvPr/>
        </p:nvSpPr>
        <p:spPr>
          <a:xfrm>
            <a:off x="194129" y="97595"/>
            <a:ext cx="67158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16863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3D Router Modeling</a:t>
            </a:r>
            <a:endParaRPr lang="de-CH" sz="1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819A46-4A17-5AE4-95F9-49D3F1F7DC6B}"/>
              </a:ext>
            </a:extLst>
          </p:cNvPr>
          <p:cNvSpPr txBox="1"/>
          <p:nvPr/>
        </p:nvSpPr>
        <p:spPr>
          <a:xfrm>
            <a:off x="298851" y="510863"/>
            <a:ext cx="7156450" cy="3784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720000"/>
            <a:r>
              <a:rPr lang="en-US" sz="1600" i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Principles for Inter-Chiplet/Inter-Cluster Interconnect Topology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501A2D-D0DF-ED9D-5078-D03AAF30A1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156" b="2221"/>
          <a:stretch>
            <a:fillRect/>
          </a:stretch>
        </p:blipFill>
        <p:spPr>
          <a:xfrm>
            <a:off x="5926231" y="998587"/>
            <a:ext cx="1524301" cy="18426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4D4350-4720-A802-88EA-43FFC05B09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078" b="2221"/>
          <a:stretch>
            <a:fillRect/>
          </a:stretch>
        </p:blipFill>
        <p:spPr>
          <a:xfrm>
            <a:off x="5926231" y="2934882"/>
            <a:ext cx="1529070" cy="18426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2C5C02-5ED7-506F-D61E-7F9F7402A2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844" b="2221"/>
          <a:stretch>
            <a:fillRect/>
          </a:stretch>
        </p:blipFill>
        <p:spPr>
          <a:xfrm>
            <a:off x="7450532" y="998587"/>
            <a:ext cx="1533838" cy="18426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65BA94-64D5-5AE6-D131-19D8EB8184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922" b="2221"/>
          <a:stretch>
            <a:fillRect/>
          </a:stretch>
        </p:blipFill>
        <p:spPr>
          <a:xfrm>
            <a:off x="7455301" y="2934882"/>
            <a:ext cx="1533838" cy="184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00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1D152-7BBC-CAA8-70B6-DB6F95A90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E5B376-07B5-1C38-E295-0228E2C9A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375" y="742930"/>
            <a:ext cx="4787984" cy="414326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</a:rPr>
              <a:t>Design goals</a:t>
            </a:r>
            <a:r>
              <a:rPr lang="en-US" sz="1600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Extend the router model with 3D-aware degrees of freedom to capture: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b="1" dirty="0"/>
              <a:t>Vertical vs. lateral link allocation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b="1" dirty="0"/>
              <a:t>Hybrid 2.5D–3D topologies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b="1" dirty="0"/>
              <a:t>Variable link lengths and link-quality scaling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Capture the quantitative trade-off between router radix, area overhead, and per-port bandwidth.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Model how link range and network diameter co-determine latency, congestion, and throughput.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3D router modeling baseline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CH" sz="1420" b="1" dirty="0" err="1"/>
              <a:t>Adding</a:t>
            </a:r>
            <a:r>
              <a:rPr lang="de-CH" sz="1420" b="1" dirty="0"/>
              <a:t> </a:t>
            </a:r>
            <a:r>
              <a:rPr lang="de-CH" sz="1420" b="1" dirty="0" err="1"/>
              <a:t>two</a:t>
            </a:r>
            <a:r>
              <a:rPr lang="de-CH" sz="1420" b="1" dirty="0"/>
              <a:t> </a:t>
            </a:r>
            <a:r>
              <a:rPr lang="de-CH" sz="1420" b="1" dirty="0" err="1"/>
              <a:t>degrees</a:t>
            </a:r>
            <a:r>
              <a:rPr lang="de-CH" sz="1420" b="1" dirty="0"/>
              <a:t> </a:t>
            </a:r>
            <a:r>
              <a:rPr lang="de-CH" sz="1420" b="1" dirty="0" err="1"/>
              <a:t>of</a:t>
            </a:r>
            <a:r>
              <a:rPr lang="de-CH" sz="1420" b="1" dirty="0"/>
              <a:t> </a:t>
            </a:r>
            <a:r>
              <a:rPr lang="de-CH" sz="1420" b="1" dirty="0" err="1"/>
              <a:t>freedom</a:t>
            </a:r>
            <a:r>
              <a:rPr lang="de-CH" sz="1420" b="1" dirty="0"/>
              <a:t> </a:t>
            </a:r>
            <a:r>
              <a:rPr lang="de-CH" sz="1420" b="1" dirty="0" err="1"/>
              <a:t>along</a:t>
            </a:r>
            <a:r>
              <a:rPr lang="de-CH" sz="1420" b="1" dirty="0"/>
              <a:t> </a:t>
            </a:r>
            <a:r>
              <a:rPr lang="de-CH" sz="1420" b="1" dirty="0" err="1"/>
              <a:t>the</a:t>
            </a:r>
            <a:r>
              <a:rPr lang="de-CH" sz="1420" b="1" dirty="0"/>
              <a:t> Z-dimension</a:t>
            </a:r>
            <a:endParaRPr lang="en-US" sz="142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CH" sz="1420" dirty="0" err="1"/>
              <a:t>Defining</a:t>
            </a:r>
            <a:r>
              <a:rPr lang="de-CH" sz="1420" dirty="0"/>
              <a:t> </a:t>
            </a:r>
            <a:r>
              <a:rPr lang="de-CH" sz="1420" dirty="0" err="1"/>
              <a:t>the</a:t>
            </a:r>
            <a:r>
              <a:rPr lang="de-CH" sz="1420" dirty="0"/>
              <a:t> </a:t>
            </a:r>
            <a:r>
              <a:rPr lang="de-CH" sz="1420" dirty="0" err="1"/>
              <a:t>lower</a:t>
            </a:r>
            <a:r>
              <a:rPr lang="de-CH" sz="1420" dirty="0"/>
              <a:t> </a:t>
            </a:r>
            <a:r>
              <a:rPr lang="de-CH" sz="1420" dirty="0" err="1"/>
              <a:t>bound</a:t>
            </a:r>
            <a:r>
              <a:rPr lang="de-CH" sz="1420" dirty="0"/>
              <a:t> on </a:t>
            </a:r>
            <a:r>
              <a:rPr lang="de-CH" sz="1420" dirty="0" err="1"/>
              <a:t>routing</a:t>
            </a:r>
            <a:r>
              <a:rPr lang="de-CH" sz="1420" dirty="0"/>
              <a:t> </a:t>
            </a:r>
            <a:r>
              <a:rPr lang="de-CH" sz="1420" dirty="0" err="1"/>
              <a:t>distance</a:t>
            </a:r>
            <a:r>
              <a:rPr lang="de-CH" sz="1420" dirty="0"/>
              <a:t> and network </a:t>
            </a:r>
            <a:r>
              <a:rPr lang="de-CH" sz="1420" dirty="0" err="1"/>
              <a:t>diameter</a:t>
            </a:r>
            <a:endParaRPr lang="de-CH" sz="142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5A6A9-8702-F342-EFE7-4BEB495FEE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9BE0A-B325-9C15-81CA-91D8BA99E833}"/>
              </a:ext>
            </a:extLst>
          </p:cNvPr>
          <p:cNvSpPr txBox="1"/>
          <p:nvPr/>
        </p:nvSpPr>
        <p:spPr>
          <a:xfrm>
            <a:off x="194129" y="97595"/>
            <a:ext cx="67158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16863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3D Router Modeling</a:t>
            </a:r>
            <a:endParaRPr lang="de-CH" sz="1100" dirty="0"/>
          </a:p>
        </p:txBody>
      </p:sp>
      <p:pic>
        <p:nvPicPr>
          <p:cNvPr id="5" name="图片 119">
            <a:extLst>
              <a:ext uri="{FF2B5EF4-FFF2-40B4-BE49-F238E27FC236}">
                <a16:creationId xmlns:a16="http://schemas.microsoft.com/office/drawing/2014/main" id="{9AE62034-35E6-3873-6966-20B8833742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16741" y="3584712"/>
            <a:ext cx="2943049" cy="10479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C9D8DB-B0B1-DA68-D44F-B49D900CC825}"/>
              </a:ext>
            </a:extLst>
          </p:cNvPr>
          <p:cNvSpPr txBox="1"/>
          <p:nvPr/>
        </p:nvSpPr>
        <p:spPr>
          <a:xfrm>
            <a:off x="298851" y="510863"/>
            <a:ext cx="7156450" cy="3784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720000"/>
            <a:r>
              <a:rPr lang="en-US" sz="1600" i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Principles for Inter-Chiplet/Inter-Cluster Interconnect Topology</a:t>
            </a:r>
          </a:p>
        </p:txBody>
      </p:sp>
    </p:spTree>
    <p:extLst>
      <p:ext uri="{BB962C8B-B14F-4D97-AF65-F5344CB8AC3E}">
        <p14:creationId xmlns:p14="http://schemas.microsoft.com/office/powerpoint/2010/main" val="401321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337C1-F2D6-E684-81B0-87B2051BB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4D333-DC64-9E6C-A98D-C0075A9C9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Proposed Architecture </a:t>
            </a:r>
            <a:endParaRPr lang="en-US" sz="2400" b="1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81AE4-8D42-D779-FB7E-0E81710AEC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 err="1"/>
              <a:t>QuantSparse</a:t>
            </a:r>
            <a:r>
              <a:rPr lang="en-US" dirty="0"/>
              <a:t> 3D - Bowen Wang, Paul Scheffler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9B74D6-EAE7-E7A1-7420-57C60D33542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54</a:t>
            </a:fld>
            <a:endParaRPr lang="en-US"/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CED174A-0B8B-1260-D398-0B8FE392E3DD}"/>
              </a:ext>
            </a:extLst>
          </p:cNvPr>
          <p:cNvGrpSpPr/>
          <p:nvPr/>
        </p:nvGrpSpPr>
        <p:grpSpPr>
          <a:xfrm>
            <a:off x="5124446" y="1598530"/>
            <a:ext cx="3352803" cy="590805"/>
            <a:chOff x="5359396" y="1564541"/>
            <a:chExt cx="3352803" cy="590805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344E4DC8-C7F2-02CC-7E36-F949734383AC}"/>
                </a:ext>
              </a:extLst>
            </p:cNvPr>
            <p:cNvSpPr/>
            <p:nvPr/>
          </p:nvSpPr>
          <p:spPr>
            <a:xfrm>
              <a:off x="5359401" y="1564542"/>
              <a:ext cx="3352798" cy="590804"/>
            </a:xfrm>
            <a:prstGeom prst="rect">
              <a:avLst/>
            </a:prstGeom>
            <a:solidFill>
              <a:srgbClr val="910569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11"/>
            </a:p>
          </p:txBody>
        </p:sp>
        <p:sp>
          <p:nvSpPr>
            <p:cNvPr id="141" name="内容占位符 2">
              <a:extLst>
                <a:ext uri="{FF2B5EF4-FFF2-40B4-BE49-F238E27FC236}">
                  <a16:creationId xmlns:a16="http://schemas.microsoft.com/office/drawing/2014/main" id="{5002FD07-1BAA-5143-2E71-E096A5AAEB33}"/>
                </a:ext>
              </a:extLst>
            </p:cNvPr>
            <p:cNvSpPr txBox="1">
              <a:spLocks/>
            </p:cNvSpPr>
            <p:nvPr/>
          </p:nvSpPr>
          <p:spPr>
            <a:xfrm>
              <a:off x="5359396" y="1842994"/>
              <a:ext cx="3352800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270" dirty="0">
                  <a:solidFill>
                    <a:schemeClr val="accent5"/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Efficient scatter/gather unit</a:t>
              </a:r>
            </a:p>
          </p:txBody>
        </p:sp>
        <p:sp>
          <p:nvSpPr>
            <p:cNvPr id="142" name="内容占位符 2">
              <a:extLst>
                <a:ext uri="{FF2B5EF4-FFF2-40B4-BE49-F238E27FC236}">
                  <a16:creationId xmlns:a16="http://schemas.microsoft.com/office/drawing/2014/main" id="{3A4C5672-41AE-95F6-5575-1472D4A6825B}"/>
                </a:ext>
              </a:extLst>
            </p:cNvPr>
            <p:cNvSpPr txBox="1">
              <a:spLocks/>
            </p:cNvSpPr>
            <p:nvPr/>
          </p:nvSpPr>
          <p:spPr>
            <a:xfrm>
              <a:off x="5359397" y="1564541"/>
              <a:ext cx="3352796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429" b="1" i="1" dirty="0">
                  <a:solidFill>
                    <a:srgbClr val="910569"/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Structured Sparsity in Cluster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1D179382-FC7E-D147-8877-2C671993C73A}"/>
              </a:ext>
            </a:extLst>
          </p:cNvPr>
          <p:cNvGrpSpPr/>
          <p:nvPr/>
        </p:nvGrpSpPr>
        <p:grpSpPr>
          <a:xfrm>
            <a:off x="5124446" y="2347300"/>
            <a:ext cx="3352803" cy="590805"/>
            <a:chOff x="5359396" y="2414769"/>
            <a:chExt cx="3352803" cy="590805"/>
          </a:xfrm>
        </p:grpSpPr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39E6BA42-BDC0-8F4D-5C72-DF624CF7947D}"/>
                </a:ext>
              </a:extLst>
            </p:cNvPr>
            <p:cNvSpPr/>
            <p:nvPr/>
          </p:nvSpPr>
          <p:spPr>
            <a:xfrm>
              <a:off x="5359400" y="2414770"/>
              <a:ext cx="3352799" cy="590804"/>
            </a:xfrm>
            <a:prstGeom prst="rect">
              <a:avLst/>
            </a:prstGeom>
            <a:solidFill>
              <a:srgbClr val="F0DCE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11"/>
            </a:p>
          </p:txBody>
        </p:sp>
        <p:sp>
          <p:nvSpPr>
            <p:cNvPr id="146" name="内容占位符 2">
              <a:extLst>
                <a:ext uri="{FF2B5EF4-FFF2-40B4-BE49-F238E27FC236}">
                  <a16:creationId xmlns:a16="http://schemas.microsoft.com/office/drawing/2014/main" id="{BB127512-B792-C765-A7D4-AE370C953D32}"/>
                </a:ext>
              </a:extLst>
            </p:cNvPr>
            <p:cNvSpPr txBox="1">
              <a:spLocks/>
            </p:cNvSpPr>
            <p:nvPr/>
          </p:nvSpPr>
          <p:spPr>
            <a:xfrm>
              <a:off x="5359398" y="2693222"/>
              <a:ext cx="3352798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270" dirty="0">
                  <a:solidFill>
                    <a:schemeClr val="accent5"/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Indirect streaming + scatter/gather unit</a:t>
              </a:r>
            </a:p>
          </p:txBody>
        </p:sp>
        <p:sp>
          <p:nvSpPr>
            <p:cNvPr id="147" name="内容占位符 2">
              <a:extLst>
                <a:ext uri="{FF2B5EF4-FFF2-40B4-BE49-F238E27FC236}">
                  <a16:creationId xmlns:a16="http://schemas.microsoft.com/office/drawing/2014/main" id="{0EFA548E-9F34-C252-008F-D8A1F97BE3CC}"/>
                </a:ext>
              </a:extLst>
            </p:cNvPr>
            <p:cNvSpPr txBox="1">
              <a:spLocks/>
            </p:cNvSpPr>
            <p:nvPr/>
          </p:nvSpPr>
          <p:spPr>
            <a:xfrm>
              <a:off x="5359396" y="2414769"/>
              <a:ext cx="3352797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429" b="1" i="1" dirty="0">
                  <a:solidFill>
                    <a:schemeClr val="accent5"/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Unstructured Sparsity in Cluster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C1545C2D-8EEA-3B86-8904-0A95A1FCBCBE}"/>
              </a:ext>
            </a:extLst>
          </p:cNvPr>
          <p:cNvGrpSpPr/>
          <p:nvPr/>
        </p:nvGrpSpPr>
        <p:grpSpPr>
          <a:xfrm>
            <a:off x="5124444" y="3096071"/>
            <a:ext cx="3352805" cy="590805"/>
            <a:chOff x="5359394" y="3070464"/>
            <a:chExt cx="3352805" cy="590805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DD87B4A1-C062-7C09-4D34-DBE00D84A930}"/>
                </a:ext>
              </a:extLst>
            </p:cNvPr>
            <p:cNvSpPr/>
            <p:nvPr/>
          </p:nvSpPr>
          <p:spPr>
            <a:xfrm>
              <a:off x="5359400" y="3070465"/>
              <a:ext cx="3352799" cy="590804"/>
            </a:xfrm>
            <a:prstGeom prst="rect">
              <a:avLst/>
            </a:prstGeom>
            <a:solidFill>
              <a:schemeClr val="accent4">
                <a:lumMod val="75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11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55" name="内容占位符 2">
              <a:extLst>
                <a:ext uri="{FF2B5EF4-FFF2-40B4-BE49-F238E27FC236}">
                  <a16:creationId xmlns:a16="http://schemas.microsoft.com/office/drawing/2014/main" id="{86EA07BB-D44E-C542-6842-648373C5DF2C}"/>
                </a:ext>
              </a:extLst>
            </p:cNvPr>
            <p:cNvSpPr txBox="1">
              <a:spLocks/>
            </p:cNvSpPr>
            <p:nvPr/>
          </p:nvSpPr>
          <p:spPr>
            <a:xfrm>
              <a:off x="5359398" y="3348917"/>
              <a:ext cx="3352800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270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Gather from HBM endpoint</a:t>
              </a:r>
            </a:p>
          </p:txBody>
        </p:sp>
        <p:sp>
          <p:nvSpPr>
            <p:cNvPr id="156" name="内容占位符 2">
              <a:extLst>
                <a:ext uri="{FF2B5EF4-FFF2-40B4-BE49-F238E27FC236}">
                  <a16:creationId xmlns:a16="http://schemas.microsoft.com/office/drawing/2014/main" id="{A40073E3-7202-A2C0-2119-7433DDDB217B}"/>
                </a:ext>
              </a:extLst>
            </p:cNvPr>
            <p:cNvSpPr txBox="1">
              <a:spLocks/>
            </p:cNvSpPr>
            <p:nvPr/>
          </p:nvSpPr>
          <p:spPr>
            <a:xfrm>
              <a:off x="5359394" y="3070464"/>
              <a:ext cx="3352800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429" b="1" i="1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Unstructured Sparsity in NoC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00F2978-F2E3-2AE0-F0A7-68F9BD63397F}"/>
              </a:ext>
            </a:extLst>
          </p:cNvPr>
          <p:cNvGrpSpPr/>
          <p:nvPr/>
        </p:nvGrpSpPr>
        <p:grpSpPr>
          <a:xfrm>
            <a:off x="5124441" y="849759"/>
            <a:ext cx="3352802" cy="590805"/>
            <a:chOff x="5359396" y="442714"/>
            <a:chExt cx="3352802" cy="590805"/>
          </a:xfrm>
        </p:grpSpPr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AE07BCC1-E173-D04F-A936-0313FBF6DEDE}"/>
                </a:ext>
              </a:extLst>
            </p:cNvPr>
            <p:cNvSpPr/>
            <p:nvPr/>
          </p:nvSpPr>
          <p:spPr>
            <a:xfrm>
              <a:off x="5359400" y="442715"/>
              <a:ext cx="3352798" cy="590804"/>
            </a:xfrm>
            <a:prstGeom prst="rect">
              <a:avLst/>
            </a:prstGeom>
            <a:solidFill>
              <a:srgbClr val="910569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11"/>
            </a:p>
          </p:txBody>
        </p:sp>
        <p:sp>
          <p:nvSpPr>
            <p:cNvPr id="158" name="内容占位符 2">
              <a:extLst>
                <a:ext uri="{FF2B5EF4-FFF2-40B4-BE49-F238E27FC236}">
                  <a16:creationId xmlns:a16="http://schemas.microsoft.com/office/drawing/2014/main" id="{5678D9D5-3CBF-A05D-A228-27046F222EDC}"/>
                </a:ext>
              </a:extLst>
            </p:cNvPr>
            <p:cNvSpPr txBox="1">
              <a:spLocks/>
            </p:cNvSpPr>
            <p:nvPr/>
          </p:nvSpPr>
          <p:spPr>
            <a:xfrm>
              <a:off x="5359396" y="721167"/>
              <a:ext cx="3352798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270" dirty="0">
                  <a:solidFill>
                    <a:schemeClr val="accent5"/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Customized MX-format in Vec. Engine </a:t>
              </a:r>
            </a:p>
          </p:txBody>
        </p:sp>
        <p:sp>
          <p:nvSpPr>
            <p:cNvPr id="159" name="内容占位符 2">
              <a:extLst>
                <a:ext uri="{FF2B5EF4-FFF2-40B4-BE49-F238E27FC236}">
                  <a16:creationId xmlns:a16="http://schemas.microsoft.com/office/drawing/2014/main" id="{D7BB0C05-CAA8-1E0D-42C1-C6E06F94DBE2}"/>
                </a:ext>
              </a:extLst>
            </p:cNvPr>
            <p:cNvSpPr txBox="1">
              <a:spLocks/>
            </p:cNvSpPr>
            <p:nvPr/>
          </p:nvSpPr>
          <p:spPr>
            <a:xfrm>
              <a:off x="5359396" y="442714"/>
              <a:ext cx="3352797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429" b="1" i="1" dirty="0">
                  <a:solidFill>
                    <a:srgbClr val="910569"/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Block Quantization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BF11A722-A4BA-3D48-6429-73A712B310B2}"/>
              </a:ext>
            </a:extLst>
          </p:cNvPr>
          <p:cNvGrpSpPr/>
          <p:nvPr/>
        </p:nvGrpSpPr>
        <p:grpSpPr>
          <a:xfrm>
            <a:off x="5124441" y="3844841"/>
            <a:ext cx="3352800" cy="590805"/>
            <a:chOff x="5359400" y="3726159"/>
            <a:chExt cx="3352800" cy="590805"/>
          </a:xfrm>
        </p:grpSpPr>
        <p:sp>
          <p:nvSpPr>
            <p:cNvPr id="3" name="矩形 153">
              <a:extLst>
                <a:ext uri="{FF2B5EF4-FFF2-40B4-BE49-F238E27FC236}">
                  <a16:creationId xmlns:a16="http://schemas.microsoft.com/office/drawing/2014/main" id="{75A8E7AA-51D6-9D32-2072-6F9AC7F51B0F}"/>
                </a:ext>
              </a:extLst>
            </p:cNvPr>
            <p:cNvSpPr/>
            <p:nvPr/>
          </p:nvSpPr>
          <p:spPr>
            <a:xfrm>
              <a:off x="5359400" y="3726160"/>
              <a:ext cx="3352800" cy="590804"/>
            </a:xfrm>
            <a:prstGeom prst="rect">
              <a:avLst/>
            </a:prstGeom>
            <a:solidFill>
              <a:schemeClr val="accent4">
                <a:lumMod val="75000"/>
                <a:alpha val="14902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11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30" name="内容占位符 2">
              <a:extLst>
                <a:ext uri="{FF2B5EF4-FFF2-40B4-BE49-F238E27FC236}">
                  <a16:creationId xmlns:a16="http://schemas.microsoft.com/office/drawing/2014/main" id="{BB00803E-5F2F-7386-501C-6F37AC18419C}"/>
                </a:ext>
              </a:extLst>
            </p:cNvPr>
            <p:cNvSpPr txBox="1">
              <a:spLocks/>
            </p:cNvSpPr>
            <p:nvPr/>
          </p:nvSpPr>
          <p:spPr>
            <a:xfrm>
              <a:off x="5359400" y="4004612"/>
              <a:ext cx="3352800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270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Router with additional degrees of freedom </a:t>
              </a:r>
            </a:p>
          </p:txBody>
        </p:sp>
        <p:sp>
          <p:nvSpPr>
            <p:cNvPr id="131" name="内容占位符 2">
              <a:extLst>
                <a:ext uri="{FF2B5EF4-FFF2-40B4-BE49-F238E27FC236}">
                  <a16:creationId xmlns:a16="http://schemas.microsoft.com/office/drawing/2014/main" id="{999D5346-FB06-CA29-7832-C9CC80237633}"/>
                </a:ext>
              </a:extLst>
            </p:cNvPr>
            <p:cNvSpPr txBox="1">
              <a:spLocks/>
            </p:cNvSpPr>
            <p:nvPr/>
          </p:nvSpPr>
          <p:spPr>
            <a:xfrm>
              <a:off x="5359400" y="3726159"/>
              <a:ext cx="3352798" cy="239517"/>
            </a:xfrm>
            <a:prstGeom prst="rect">
              <a:avLst/>
            </a:prstGeom>
          </p:spPr>
          <p:txBody>
            <a:bodyPr vert="horz" lIns="0" tIns="37146" rIns="0" bIns="36289" rtlCol="0" anchor="t">
              <a:noAutofit/>
            </a:bodyPr>
            <a:lstStyle>
              <a:lvl1pPr marL="288290" indent="-288290" algn="l" defTabSz="720090" rtl="0" eaLnBrk="1" latinLnBrk="0" hangingPunct="1">
                <a:lnSpc>
                  <a:spcPct val="100000"/>
                </a:lnSpc>
                <a:spcBef>
                  <a:spcPts val="1200"/>
                </a:spcBef>
                <a:buClrTx/>
                <a:buSzPct val="90000"/>
                <a:buFont typeface="Arial" panose="020B0604020202020204" pitchFamily="34" charset="0"/>
                <a:buChar char="•"/>
                <a:defRPr sz="2400" b="1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  <a:lvl2pPr marL="504190" indent="-215900" algn="l" defTabSz="720090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2pPr>
              <a:lvl3pPr marL="720090" indent="-215900" algn="l" defTabSz="864235" rtl="0" eaLnBrk="1" latinLnBrk="0" hangingPunct="1">
                <a:lnSpc>
                  <a:spcPct val="100000"/>
                </a:lnSpc>
                <a:spcBef>
                  <a:spcPts val="600"/>
                </a:spcBef>
                <a:buClrTx/>
                <a:buSzPct val="90000"/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3pPr>
              <a:lvl4pPr marL="9359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2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4pPr>
              <a:lvl5pPr marL="1151890" indent="-215900" algn="l" defTabSz="864235" rtl="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Pct val="90000"/>
                <a:buFont typeface="Arial" panose="020B0604020202020204" pitchFamily="34" charset="0"/>
                <a:buChar char="•"/>
                <a:defRPr sz="1100" b="0" i="0" kern="1200">
                  <a:solidFill>
                    <a:schemeClr val="tx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defRPr>
              </a:lvl5pPr>
              <a:lvl6pPr marL="23761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79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9770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72205" indent="-215900" algn="l" defTabSz="864235" rtl="0" eaLnBrk="1" latinLnBrk="0" hangingPunct="1">
                <a:lnSpc>
                  <a:spcPct val="90000"/>
                </a:lnSpc>
                <a:spcBef>
                  <a:spcPts val="470"/>
                </a:spcBef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" lvl="1" indent="0" algn="ctr">
                <a:buNone/>
              </a:pPr>
              <a:r>
                <a:rPr lang="en-US" sz="1429" b="1" i="1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3D Architectural Modeling</a:t>
              </a:r>
            </a:p>
          </p:txBody>
        </p:sp>
      </p:grpSp>
      <p:pic>
        <p:nvPicPr>
          <p:cNvPr id="133" name="Picture 132">
            <a:extLst>
              <a:ext uri="{FF2B5EF4-FFF2-40B4-BE49-F238E27FC236}">
                <a16:creationId xmlns:a16="http://schemas.microsoft.com/office/drawing/2014/main" id="{06C2F4EB-A383-4AAB-6680-98002010A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63" y="687661"/>
            <a:ext cx="4329615" cy="2857678"/>
          </a:xfrm>
          <a:prstGeom prst="rect">
            <a:avLst/>
          </a:prstGeom>
        </p:spPr>
      </p:pic>
      <p:pic>
        <p:nvPicPr>
          <p:cNvPr id="132" name="图片 119">
            <a:extLst>
              <a:ext uri="{FF2B5EF4-FFF2-40B4-BE49-F238E27FC236}">
                <a16:creationId xmlns:a16="http://schemas.microsoft.com/office/drawing/2014/main" id="{1CA32CBF-D9E0-F508-11C9-0EB0086178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49458" y="3494282"/>
            <a:ext cx="2770093" cy="98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3979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4B477-1E14-84B3-2003-C14A5540C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D8C94-6607-B83F-4CA5-6DE083FFF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Review of First-Year Work Package</a:t>
            </a:r>
            <a:endParaRPr lang="en-US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FAD4D-0CB3-53A1-D978-E6A5FAE7FA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55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A289952-120E-A93C-D9D9-8D8FA991F00D}"/>
              </a:ext>
            </a:extLst>
          </p:cNvPr>
          <p:cNvSpPr txBox="1"/>
          <p:nvPr/>
        </p:nvSpPr>
        <p:spPr>
          <a:xfrm>
            <a:off x="5186050" y="49257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EE10AD-6B76-EC53-8669-C1D7AB18C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08" y="1605884"/>
            <a:ext cx="8588716" cy="3195623"/>
          </a:xfrm>
        </p:spPr>
        <p:txBody>
          <a:bodyPr/>
          <a:lstStyle/>
          <a:p>
            <a:r>
              <a:rPr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(WP1.1) Architectural modeling, simulation, and design of the chiplet architecture</a:t>
            </a:r>
          </a:p>
          <a:p>
            <a:pPr lvl="1"/>
            <a:r>
              <a:rPr lang="en-US" altLang="zh-CN" sz="14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[Done] 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Modeled (widened) </a:t>
            </a:r>
            <a:r>
              <a:rPr lang="en-US" altLang="zh-CN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indexed-</a:t>
            </a:r>
            <a:r>
              <a:rPr lang="en-US" altLang="zh-CN" sz="1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macc</a:t>
            </a:r>
            <a:r>
              <a:rPr lang="en-US" altLang="zh-CN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in the vector processor Spatz for sparsity handling</a:t>
            </a:r>
          </a:p>
          <a:p>
            <a:pPr lvl="1"/>
            <a:r>
              <a:rPr lang="en-US" altLang="zh-CN" sz="14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[Done] 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Modeled </a:t>
            </a:r>
            <a:r>
              <a:rPr lang="en-US" altLang="zh-CN" sz="1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vmxdotp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instructions in Spatz for block quantization data format handling</a:t>
            </a:r>
          </a:p>
          <a:p>
            <a:pPr lvl="1"/>
            <a:r>
              <a:rPr lang="en-US" altLang="zh-CN" sz="14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[Done]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Modeled on-chip interconnect, memories, and main memory endpoints.</a:t>
            </a:r>
          </a:p>
          <a:p>
            <a:pPr lvl="1"/>
            <a:r>
              <a:rPr lang="en-US" altLang="zh-CN" sz="14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[Finishing] 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Modeled controller and collecting packets in the main memory endpoint</a:t>
            </a:r>
          </a:p>
          <a:p>
            <a:r>
              <a:rPr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(WP1.2) Parameterized RTL models </a:t>
            </a:r>
          </a:p>
          <a:p>
            <a:pPr lvl="1"/>
            <a:r>
              <a:rPr lang="en-US" altLang="zh-CN" sz="14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[Done] 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MXDOTP operation group has been integrated into Spatz. It is synthesized with the GF12 technology node and performs PPA analysis.</a:t>
            </a:r>
          </a:p>
          <a:p>
            <a:pPr lvl="1"/>
            <a:r>
              <a:rPr lang="en-US" altLang="zh-CN" sz="14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[Done] 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RTL implementation of controller in main memory endpoint</a:t>
            </a:r>
          </a:p>
          <a:p>
            <a:pPr lvl="1"/>
            <a:r>
              <a:rPr lang="en-US" altLang="zh-CN" sz="14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[Ongoing] 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The Ventaglio gather and scatter datapath is being integrated into Spatz. </a:t>
            </a:r>
            <a:r>
              <a:rPr lang="en-US" altLang="zh-CN" sz="1400" i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– Expect to finish in November (M9)</a:t>
            </a:r>
          </a:p>
          <a:p>
            <a:pPr marL="120648" indent="0">
              <a:buNone/>
            </a:pPr>
            <a:br>
              <a:rPr lang="en-US" altLang="zh-CN" sz="1400" dirty="0">
                <a:solidFill>
                  <a:schemeClr val="accent1"/>
                </a:solidFill>
                <a:sym typeface="Wingdings" pitchFamily="2" charset="2"/>
              </a:rPr>
            </a:br>
            <a:endParaRPr lang="en-US" altLang="zh-CN" sz="1400" dirty="0">
              <a:solidFill>
                <a:schemeClr val="accent1"/>
              </a:solidFill>
              <a:sym typeface="Wingdings" pitchFamily="2" charset="2"/>
            </a:endParaRPr>
          </a:p>
        </p:txBody>
      </p:sp>
      <p:pic>
        <p:nvPicPr>
          <p:cNvPr id="7" name="Picture 6" descr="A diagram of a diagram of a number of months&#10;&#10;AI-generated content may be incorrect.">
            <a:extLst>
              <a:ext uri="{FF2B5EF4-FFF2-40B4-BE49-F238E27FC236}">
                <a16:creationId xmlns:a16="http://schemas.microsoft.com/office/drawing/2014/main" id="{69DAE12E-0735-77EC-2D2A-64DBE1C47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71950"/>
            <a:ext cx="7652657" cy="112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5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6880B-8B01-3C0B-31E8-7FED3F098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E770A-A561-FBFC-807D-51A37A803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Review of First-Year Work Package</a:t>
            </a:r>
            <a:endParaRPr lang="en-US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8ED2B-1FA8-C4E4-2EB1-017CC0D0A8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56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B462C47-E505-5364-4D8D-F6443880741D}"/>
              </a:ext>
            </a:extLst>
          </p:cNvPr>
          <p:cNvSpPr txBox="1"/>
          <p:nvPr/>
        </p:nvSpPr>
        <p:spPr>
          <a:xfrm>
            <a:off x="5186050" y="49257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5BF199-BBF2-589F-5E53-447E127C2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9768" y="588154"/>
            <a:ext cx="8588716" cy="4213441"/>
          </a:xfrm>
        </p:spPr>
        <p:txBody>
          <a:bodyPr/>
          <a:lstStyle/>
          <a:p>
            <a:r>
              <a:rPr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(WP2.1) Architectural modeling of 3D-stacked memories</a:t>
            </a:r>
          </a:p>
          <a:p>
            <a:pPr lvl="1"/>
            <a:r>
              <a:rPr lang="en-US" altLang="zh-CN" sz="14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[Finishing] 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Extend the router model with optional 3D (z-up and z-down) routing </a:t>
            </a:r>
            <a:r>
              <a:rPr lang="en-US" altLang="zh-CN" sz="1400" i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– Expect to finish in November (M9)</a:t>
            </a:r>
            <a:endParaRPr lang="en-US" altLang="zh-CN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  <a:p>
            <a:r>
              <a:rPr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(WP2.2) Software environment for LLM Deployment </a:t>
            </a:r>
          </a:p>
          <a:p>
            <a:pPr lvl="1"/>
            <a:r>
              <a:rPr lang="en-US" altLang="zh-CN" sz="14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[Done] 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Extended SoftHier runtime with dynamic memory allocation in both L1 SPM and HBM. </a:t>
            </a:r>
          </a:p>
          <a:p>
            <a:pPr lvl="1"/>
            <a:r>
              <a:rPr lang="en-US" altLang="zh-CN" sz="14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[Done] 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Integrated the SoftHier runtime and basic kernel templates into the Deeploy framework. Achieved single-cluster microkernel deployment.</a:t>
            </a:r>
          </a:p>
          <a:p>
            <a:pPr lvl="1"/>
            <a:r>
              <a:rPr lang="en-US" altLang="zh-CN" sz="14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[Ongoing] 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Extending the deployment framework to support multi-node architectures. </a:t>
            </a:r>
            <a:r>
              <a:rPr lang="en-US" altLang="zh-CN" sz="1400" i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– Expect to finish in January (M11)</a:t>
            </a:r>
            <a:endParaRPr lang="en-US" altLang="zh-CN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  <a:p>
            <a:r>
              <a:rPr lang="en-US" altLang="zh-CN" sz="1718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(WP2.3) DSE for simplified end-to-end models and microkernels</a:t>
            </a:r>
          </a:p>
          <a:p>
            <a:pPr lvl="1"/>
            <a:r>
              <a:rPr lang="en-US" altLang="zh-CN" sz="14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[Done] 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Implemented microkernels for SpMM and </a:t>
            </a:r>
            <a:r>
              <a:rPr lang="en-US" altLang="zh-CN" sz="1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SpMV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kernels with structured sparse weight matrix and unstructured activations. GEMM and GEMV kernels with MX block quantization format.</a:t>
            </a:r>
          </a:p>
          <a:p>
            <a:pPr lvl="1"/>
            <a:r>
              <a:rPr lang="en-US" altLang="zh-CN" sz="14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[Ongoing] 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Proposed multi-level ELLPACK format for </a:t>
            </a:r>
            <a:r>
              <a:rPr lang="en-US" altLang="zh-CN" sz="1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SpMV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kernel with unstructured sparse weight matrix. HW-SW co-design with Ventaglio scatter/gather datapath. </a:t>
            </a:r>
            <a:r>
              <a:rPr lang="en-US" altLang="zh-CN" sz="1400" i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– Expect to finish in December (M10)</a:t>
            </a:r>
            <a:endParaRPr lang="en-US" altLang="zh-CN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  <a:p>
            <a:pPr lvl="1"/>
            <a:r>
              <a:rPr lang="en-US" altLang="zh-CN" sz="1400" b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[Pending] 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Implementation of end-to-end model deployment. </a:t>
            </a:r>
            <a:r>
              <a:rPr lang="en-US" altLang="zh-CN" sz="1400" i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– Expect to finish in February (M12)</a:t>
            </a:r>
            <a:endParaRPr lang="en-US" altLang="zh-CN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  <a:p>
            <a:pPr lvl="1"/>
            <a:endParaRPr lang="en-US" altLang="zh-CN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  <a:p>
            <a:pPr marL="120648" indent="0">
              <a:buNone/>
            </a:pPr>
            <a:br>
              <a:rPr lang="en-US" altLang="zh-CN" sz="1400" dirty="0">
                <a:solidFill>
                  <a:schemeClr val="accent1"/>
                </a:solidFill>
                <a:sym typeface="Wingdings" pitchFamily="2" charset="2"/>
              </a:rPr>
            </a:br>
            <a:endParaRPr lang="en-US" altLang="zh-CN" sz="1400" dirty="0">
              <a:solidFill>
                <a:schemeClr val="accent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9967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4B6AFFE-6748-9081-94C3-CD66AB312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B5C1A-152C-6AF8-01A5-5D88DBB4B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b="1" dirty="0"/>
              <a:t>Ventaglio: </a:t>
            </a:r>
            <a:r>
              <a:rPr lang="en-US" altLang="zh-CN" sz="2400" dirty="0"/>
              <a:t>Efficient Scatter/Gather Datapath</a:t>
            </a:r>
            <a:endParaRPr lang="en-US" sz="2400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107BB-5C18-5A1F-6D74-9D4377CE59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57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48049B-0CF3-DECE-85FB-6A2283DC9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865" y="853900"/>
            <a:ext cx="4859554" cy="3838750"/>
          </a:xfrm>
        </p:spPr>
        <p:txBody>
          <a:bodyPr/>
          <a:lstStyle/>
          <a:p>
            <a:r>
              <a:rPr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Loading stage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Vector of activation elements is loaded from L1 through VLSU, and written to the memory units in VTL</a:t>
            </a:r>
            <a:b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</a:b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US" altLang="zh-CN" sz="14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bypassing VRF</a:t>
            </a:r>
            <a:br>
              <a:rPr lang="en-US" altLang="zh-CN" sz="1400" dirty="0">
                <a:solidFill>
                  <a:schemeClr val="accent1"/>
                </a:solidFill>
                <a:sym typeface="Wingdings" pitchFamily="2" charset="2"/>
              </a:rPr>
            </a:br>
            <a:endParaRPr lang="en-US" altLang="zh-CN" sz="1400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F43EA1B-233F-5FF9-94A9-08D08B81AA82}"/>
              </a:ext>
            </a:extLst>
          </p:cNvPr>
          <p:cNvSpPr txBox="1"/>
          <p:nvPr/>
        </p:nvSpPr>
        <p:spPr>
          <a:xfrm>
            <a:off x="5186050" y="49257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F8E453-415A-4BE5-9EE9-DE406AB7F8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44494" y="784726"/>
            <a:ext cx="3609890" cy="378093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2826476-8FAE-103B-6315-CDEA6E0D3AE9}"/>
              </a:ext>
            </a:extLst>
          </p:cNvPr>
          <p:cNvSpPr txBox="1">
            <a:spLocks/>
          </p:cNvSpPr>
          <p:nvPr/>
        </p:nvSpPr>
        <p:spPr>
          <a:xfrm>
            <a:off x="237378" y="562643"/>
            <a:ext cx="8000670" cy="29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  <a:defRPr sz="29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1800" dirty="0"/>
              <a:t>Example: Inner-Product Dataflow</a:t>
            </a:r>
            <a:endParaRPr lang="en-US" sz="1800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7950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55CC4B4-2602-7AA1-4654-11753BAC1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59895-2927-D812-E309-B9B85697A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b="1" dirty="0"/>
              <a:t>Ventaglio: </a:t>
            </a:r>
            <a:r>
              <a:rPr lang="en-US" altLang="zh-CN" sz="2400" dirty="0"/>
              <a:t>Efficient Scatter/Gather Datapath</a:t>
            </a:r>
            <a:endParaRPr lang="en-US" sz="2400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11AAB-B7CA-CAF7-D2EE-BC7E78C62C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58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271E35-9528-0F17-28F6-37689D4E4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865" y="853900"/>
            <a:ext cx="4859554" cy="3838750"/>
          </a:xfrm>
        </p:spPr>
        <p:txBody>
          <a:bodyPr/>
          <a:lstStyle/>
          <a:p>
            <a:r>
              <a:rPr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Loading stage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Vector of activation elements is loaded from L1 through VLSU, and written to the memory units in VTL</a:t>
            </a:r>
            <a:b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</a:b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US" altLang="zh-CN" sz="14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bypassing VRF</a:t>
            </a:r>
          </a:p>
          <a:p>
            <a:r>
              <a:rPr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Compute stage</a:t>
            </a:r>
          </a:p>
          <a:p>
            <a:pPr lvl="1"/>
            <a:r>
              <a:rPr lang="en-US" altLang="zh-CN" sz="14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Effective </a:t>
            </a:r>
            <a:r>
              <a:rPr lang="en-US" altLang="zh-CN" sz="14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activation</a:t>
            </a:r>
            <a:r>
              <a:rPr lang="en-US" altLang="zh-CN" sz="14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elements are gathered with indices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The vector of weight elements and output accumulations are streamed from VRF</a:t>
            </a:r>
          </a:p>
          <a:p>
            <a:pPr lvl="1"/>
            <a:r>
              <a:rPr lang="en-US" altLang="zh-CN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Decoupled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loading stage and compute stage</a:t>
            </a:r>
            <a:endParaRPr lang="en-US" altLang="zh-CN" sz="140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  <a:p>
            <a:pPr marL="120648" indent="0">
              <a:buNone/>
            </a:pPr>
            <a:br>
              <a:rPr lang="en-US" altLang="zh-CN" sz="1400" dirty="0">
                <a:solidFill>
                  <a:schemeClr val="accent1"/>
                </a:solidFill>
                <a:sym typeface="Wingdings" pitchFamily="2" charset="2"/>
              </a:rPr>
            </a:br>
            <a:endParaRPr lang="en-US" altLang="zh-CN" sz="1400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57154D5-3320-01DC-6622-FF1B880773D7}"/>
              </a:ext>
            </a:extLst>
          </p:cNvPr>
          <p:cNvSpPr txBox="1"/>
          <p:nvPr/>
        </p:nvSpPr>
        <p:spPr>
          <a:xfrm>
            <a:off x="5186050" y="49257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D3FD6F-9D57-709F-D4DB-F1CB8BA9A3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44494" y="784726"/>
            <a:ext cx="3609889" cy="378093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6CDC8E3-7BD9-26A4-2709-2F16899886D7}"/>
              </a:ext>
            </a:extLst>
          </p:cNvPr>
          <p:cNvSpPr txBox="1">
            <a:spLocks/>
          </p:cNvSpPr>
          <p:nvPr/>
        </p:nvSpPr>
        <p:spPr>
          <a:xfrm>
            <a:off x="237378" y="562643"/>
            <a:ext cx="8000670" cy="29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  <a:defRPr sz="29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1800" dirty="0"/>
              <a:t>Example: Inner-Product Dataflow</a:t>
            </a:r>
            <a:endParaRPr lang="en-US" sz="1800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580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77324C5-CCF8-5BD1-69E8-E3E098DFE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CE9E9-922C-6724-9777-2DCAA9939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Ventaglio – Spatz Integration</a:t>
            </a:r>
            <a:endParaRPr lang="en-US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B9CA3E-E3BF-956C-2A47-7559836810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59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41CC24-9C08-AD30-DA40-35384480F2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865" y="657736"/>
            <a:ext cx="4859554" cy="4034914"/>
          </a:xfrm>
        </p:spPr>
        <p:txBody>
          <a:bodyPr/>
          <a:lstStyle/>
          <a:p>
            <a:r>
              <a:rPr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Gustavson’s dataflow example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Vector of weight elements is streamed from VRF (rs1) 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Scalar activation elements are read from scalar registers</a:t>
            </a:r>
          </a:p>
          <a:p>
            <a:pPr lvl="1"/>
            <a:r>
              <a:rPr lang="en-US" altLang="zh-CN" sz="14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Vector of </a:t>
            </a:r>
            <a:r>
              <a:rPr lang="en-US" altLang="zh-CN" sz="14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output accumulations </a:t>
            </a:r>
            <a:r>
              <a:rPr lang="en-US" altLang="zh-CN" sz="14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is gathered-read from VTL, and scattered-write back to VTL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Indices are read from the VRF</a:t>
            </a:r>
          </a:p>
          <a:p>
            <a:pPr marL="120648" indent="0">
              <a:buNone/>
            </a:pPr>
            <a:br>
              <a:rPr lang="en-US" altLang="zh-CN" sz="1400" dirty="0">
                <a:solidFill>
                  <a:schemeClr val="accent1"/>
                </a:solidFill>
                <a:sym typeface="Wingdings" pitchFamily="2" charset="2"/>
              </a:rPr>
            </a:br>
            <a:endParaRPr lang="en-US" altLang="zh-CN" sz="1400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815333D-1325-583C-375D-A44FE09DA739}"/>
              </a:ext>
            </a:extLst>
          </p:cNvPr>
          <p:cNvSpPr txBox="1"/>
          <p:nvPr/>
        </p:nvSpPr>
        <p:spPr>
          <a:xfrm>
            <a:off x="5186050" y="49257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9AD3A7-3FA6-585F-999F-1F93AA9BA6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44494" y="784726"/>
            <a:ext cx="3609890" cy="378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950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FF6DA-8E5F-665C-0B01-C22379270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3B997-CDD7-0456-5171-C1847E60C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Review of First-Year Work Packages</a:t>
            </a:r>
            <a:endParaRPr lang="en-US" sz="2400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7948A-719D-F726-4AC0-EE756B9062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6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123EC6F-9DCE-3828-A15F-14C05BEE9EC9}"/>
              </a:ext>
            </a:extLst>
          </p:cNvPr>
          <p:cNvSpPr txBox="1"/>
          <p:nvPr/>
        </p:nvSpPr>
        <p:spPr>
          <a:xfrm>
            <a:off x="5186050" y="49257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64FD7-43BE-2BA8-9BE1-38B658ABC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865" y="657736"/>
            <a:ext cx="8588716" cy="4034914"/>
          </a:xfrm>
        </p:spPr>
        <p:txBody>
          <a:bodyPr/>
          <a:lstStyle/>
          <a:p>
            <a:r>
              <a:rPr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(WP1) Chiplet architecture and building blocks </a:t>
            </a:r>
          </a:p>
          <a:p>
            <a:pPr lvl="1"/>
            <a:r>
              <a:rPr lang="en-US" altLang="zh-CN" sz="14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Architectural modeling, simulation, and design of the chiplet architecture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, including processing engines, on-chip interconnect, memories, </a:t>
            </a:r>
            <a:r>
              <a:rPr lang="en-US" altLang="zh-CN" sz="14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and main memory endpoints (controllers and near/in memory compute units). </a:t>
            </a:r>
          </a:p>
          <a:p>
            <a:pPr lvl="1"/>
            <a:r>
              <a:rPr lang="en-US" altLang="zh-CN" sz="14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Parameterized</a:t>
            </a:r>
            <a:r>
              <a:rPr lang="en-US" altLang="zh-CN" sz="1400" b="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altLang="zh-CN" sz="14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RTL models </a:t>
            </a:r>
            <a:r>
              <a:rPr lang="en-US" altLang="zh-CN" sz="14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will be built and synthesized on advanced technology models representative of state-of-the-art technologies to assess PPA.</a:t>
            </a:r>
            <a:endParaRPr lang="en-US" altLang="zh-CN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  <a:p>
            <a:r>
              <a:rPr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(WP2) System and software design</a:t>
            </a:r>
          </a:p>
          <a:p>
            <a:pPr lvl="1"/>
            <a:r>
              <a:rPr lang="en-US" altLang="zh-CN" sz="14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Architectural modeling 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of multi-chiplet fabrics and 3D-stacked memories. </a:t>
            </a:r>
          </a:p>
          <a:p>
            <a:pPr lvl="1"/>
            <a:r>
              <a:rPr lang="en-US" altLang="zh-CN" sz="14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Software environment for mapping 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LLM models to the hardware architecture, leveraging open-source environments (</a:t>
            </a:r>
            <a:r>
              <a:rPr lang="en-US" altLang="zh-CN" sz="1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PyTorch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, TVM, LLVM) and open specifications (ONNX). 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Design space exploration of system configurations using a set of simplified end-to-end models and microkernels, such as autoregressive inference using a KV-cache for long input sequences, also using micro-scaling formats to reduce memory and energy footprints. </a:t>
            </a:r>
            <a:endParaRPr lang="en-US" altLang="zh-CN" sz="140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  <a:p>
            <a:pPr marL="120648" indent="0">
              <a:buNone/>
            </a:pPr>
            <a:br>
              <a:rPr lang="en-US" altLang="zh-CN" sz="1400" dirty="0">
                <a:solidFill>
                  <a:schemeClr val="accent1"/>
                </a:solidFill>
                <a:sym typeface="Wingdings" pitchFamily="2" charset="2"/>
              </a:rPr>
            </a:br>
            <a:endParaRPr lang="en-US" altLang="zh-CN" sz="1400" dirty="0">
              <a:solidFill>
                <a:schemeClr val="accent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28844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822AD-2DCF-6B4E-8AAB-44CBB0DD2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066B6-8BDD-7959-5C02-F6F92E86A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b="1" dirty="0"/>
              <a:t>Quant</a:t>
            </a:r>
            <a:r>
              <a:rPr lang="en-US" altLang="zh-CN" sz="2400" dirty="0"/>
              <a:t>Sparse3D: Model Quantization</a:t>
            </a:r>
            <a:endParaRPr lang="en-US" sz="2400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8895F-9604-5310-DC24-E3FEDC3028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7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D0C01F7-3A6F-4F04-FABF-28708EA19848}"/>
              </a:ext>
            </a:extLst>
          </p:cNvPr>
          <p:cNvSpPr txBox="1"/>
          <p:nvPr/>
        </p:nvSpPr>
        <p:spPr>
          <a:xfrm>
            <a:off x="5186050" y="49257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5C3D79-23B7-456C-F62A-349B920B7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287" y="788512"/>
            <a:ext cx="8588716" cy="4034914"/>
          </a:xfrm>
        </p:spPr>
        <p:txBody>
          <a:bodyPr/>
          <a:lstStyle/>
          <a:p>
            <a:r>
              <a:rPr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Models with billions and trillions of parameters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E.g., Open AI GPT, Google Gemini, Meta </a:t>
            </a:r>
            <a:r>
              <a:rPr lang="en-US" altLang="zh-CN" sz="1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LLaMa</a:t>
            </a:r>
            <a:endParaRPr lang="en-US" altLang="zh-CN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Challenging to run in cloud and on edge devices</a:t>
            </a:r>
          </a:p>
          <a:p>
            <a:r>
              <a:rPr lang="en-US" altLang="zh-CN" sz="16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Key challenges: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These models have massive computational and memory costs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Complex to deploy and tricky to evaluate</a:t>
            </a:r>
          </a:p>
          <a:p>
            <a:r>
              <a:rPr lang="en-US" altLang="zh-CN" sz="16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Key opportunities</a:t>
            </a:r>
            <a:r>
              <a:rPr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: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Intuitively, these models are heavily over-parameterized and highly compressible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We need efficient hardware and software support for “compact” representations</a:t>
            </a:r>
          </a:p>
          <a:p>
            <a:pPr marL="120648" indent="0">
              <a:buNone/>
            </a:pPr>
            <a:br>
              <a:rPr lang="en-US" altLang="zh-CN" sz="1400" dirty="0">
                <a:solidFill>
                  <a:schemeClr val="accent1"/>
                </a:solidFill>
                <a:sym typeface="Wingdings" pitchFamily="2" charset="2"/>
              </a:rPr>
            </a:br>
            <a:endParaRPr lang="en-US" altLang="zh-CN" sz="1400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0FDC11-FB2A-6C99-D572-E43D16286C78}"/>
              </a:ext>
            </a:extLst>
          </p:cNvPr>
          <p:cNvSpPr txBox="1">
            <a:spLocks/>
          </p:cNvSpPr>
          <p:nvPr/>
        </p:nvSpPr>
        <p:spPr>
          <a:xfrm>
            <a:off x="237378" y="562643"/>
            <a:ext cx="8000670" cy="29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  <a:defRPr sz="29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1800" dirty="0"/>
              <a:t>Massive Models are a big deal</a:t>
            </a:r>
            <a:endParaRPr lang="en-US" sz="1800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74223D16-E904-638C-A692-79CB5FA2EE3C}"/>
              </a:ext>
            </a:extLst>
          </p:cNvPr>
          <p:cNvSpPr txBox="1">
            <a:spLocks/>
          </p:cNvSpPr>
          <p:nvPr/>
        </p:nvSpPr>
        <p:spPr>
          <a:xfrm>
            <a:off x="519695" y="3878648"/>
            <a:ext cx="8196308" cy="792027"/>
          </a:xfrm>
          <a:prstGeom prst="rect">
            <a:avLst/>
          </a:prstGeom>
          <a:solidFill>
            <a:schemeClr val="accent2">
              <a:lumMod val="20000"/>
              <a:lumOff val="80000"/>
              <a:alpha val="82885"/>
            </a:schemeClr>
          </a:solidFill>
        </p:spPr>
        <p:txBody>
          <a:bodyPr vert="horz" lIns="0" tIns="46800" rIns="0" bIns="45720" rtlCol="0" anchor="ctr">
            <a:noAutofit/>
          </a:bodyPr>
          <a:lstStyle>
            <a:lvl1pPr marL="288290" indent="-288290" algn="l" defTabSz="72009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1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190" indent="-215900" algn="l" defTabSz="72009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90" indent="-215900" algn="l" defTabSz="864235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5990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1890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1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7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205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0" lvl="1" indent="0" algn="ctr">
              <a:buNone/>
            </a:pPr>
            <a:r>
              <a:rPr lang="en-US" sz="1800" i="1" dirty="0">
                <a:solidFill>
                  <a:schemeClr val="accent2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Can we obtain highly-compressed but accurate variants?</a:t>
            </a:r>
          </a:p>
          <a:p>
            <a:pPr marL="290" lvl="1" indent="0" algn="ctr">
              <a:buNone/>
            </a:pPr>
            <a:r>
              <a:rPr lang="en-US" sz="1800" b="1" i="1" dirty="0">
                <a:solidFill>
                  <a:schemeClr val="accent2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Main research direction: Model Quantization</a:t>
            </a:r>
          </a:p>
        </p:txBody>
      </p:sp>
    </p:spTree>
    <p:extLst>
      <p:ext uri="{BB962C8B-B14F-4D97-AF65-F5344CB8AC3E}">
        <p14:creationId xmlns:p14="http://schemas.microsoft.com/office/powerpoint/2010/main" val="335132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8E1F8-CDDA-7353-07B3-EF144BDC4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737EB-E97C-3A7F-C71B-00E4C0CC4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377" y="135244"/>
            <a:ext cx="8478625" cy="492787"/>
          </a:xfrm>
        </p:spPr>
        <p:txBody>
          <a:bodyPr/>
          <a:lstStyle/>
          <a:p>
            <a:r>
              <a:rPr lang="en-US" altLang="zh-CN" sz="2400" b="1" dirty="0"/>
              <a:t>The Frontier</a:t>
            </a:r>
            <a:r>
              <a:rPr lang="en-US" altLang="zh-CN" sz="2400" dirty="0"/>
              <a:t>: Toward Low-Bit, Lossless* Quantization</a:t>
            </a:r>
            <a:endParaRPr lang="en-US" sz="2400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B1011-25E8-CA6D-D54F-99EA763B4D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8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A42FA2C-9DC7-E321-DBB9-E3D3E1C176C8}"/>
              </a:ext>
            </a:extLst>
          </p:cNvPr>
          <p:cNvSpPr txBox="1"/>
          <p:nvPr/>
        </p:nvSpPr>
        <p:spPr>
          <a:xfrm>
            <a:off x="5186050" y="49257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A4101-2CFF-C7C4-923E-EE5862FE6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287" y="538056"/>
            <a:ext cx="8588716" cy="3061150"/>
          </a:xfrm>
        </p:spPr>
        <p:txBody>
          <a:bodyPr/>
          <a:lstStyle/>
          <a:p>
            <a:r>
              <a:rPr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Zoo of quantization ideas</a:t>
            </a:r>
            <a:r>
              <a:rPr lang="en-US" altLang="zh-CN" sz="1600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[1]</a:t>
            </a:r>
          </a:p>
          <a:p>
            <a:pPr lvl="1"/>
            <a:r>
              <a:rPr lang="en-US" altLang="zh-CN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Rescaling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: </a:t>
            </a:r>
            <a:r>
              <a:rPr lang="en-US" altLang="zh-CN" sz="1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SmoothQuant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, Base-Q</a:t>
            </a:r>
          </a:p>
          <a:p>
            <a:pPr lvl="1"/>
            <a:r>
              <a:rPr lang="en-US" altLang="zh-CN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Rotation/Permutations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: </a:t>
            </a:r>
            <a:r>
              <a:rPr lang="en-US" altLang="zh-CN" sz="1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QuaRot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, </a:t>
            </a:r>
            <a:r>
              <a:rPr lang="en-US" altLang="zh-CN" sz="1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OSTAQuant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, </a:t>
            </a:r>
            <a:r>
              <a:rPr lang="en-US" altLang="zh-CN" sz="1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DuQuant</a:t>
            </a:r>
            <a:endParaRPr lang="en-US" altLang="zh-CN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  <a:p>
            <a:pPr lvl="1"/>
            <a:r>
              <a:rPr lang="en-US" altLang="zh-CN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Learned rotations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: </a:t>
            </a:r>
            <a:r>
              <a:rPr lang="en-US" altLang="zh-CN" sz="1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SpinQuant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, </a:t>
            </a:r>
            <a:r>
              <a:rPr lang="en-US" altLang="zh-CN" sz="1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FlatQuant</a:t>
            </a:r>
            <a:endParaRPr lang="en-US" altLang="zh-CN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  <a:p>
            <a:pPr lvl="1"/>
            <a:r>
              <a:rPr lang="en-US" altLang="zh-CN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Outlier preservation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: Atom, QUIK</a:t>
            </a:r>
          </a:p>
          <a:p>
            <a:r>
              <a:rPr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Research mainstream: </a:t>
            </a:r>
            <a:r>
              <a:rPr lang="en-US" altLang="zh-CN" sz="1600" b="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Post-training quantization </a:t>
            </a:r>
            <a:r>
              <a:rPr lang="en-US" altLang="zh-CN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compresses LLMs in </a:t>
            </a:r>
            <a:r>
              <a:rPr lang="en-US" altLang="zh-CN" sz="1600" b="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one-shot</a:t>
            </a:r>
          </a:p>
          <a:p>
            <a:r>
              <a:rPr lang="en-US" altLang="zh-CN" sz="1600" dirty="0">
                <a:solidFill>
                  <a:schemeClr val="tx1"/>
                </a:solidFill>
                <a:sym typeface="Wingdings" pitchFamily="2" charset="2"/>
              </a:rPr>
              <a:t>Weight-only quantization is helpful in the memory-bound regime 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sym typeface="Wingdings" pitchFamily="2" charset="2"/>
              </a:rPr>
              <a:t> What about computational throughput?</a:t>
            </a:r>
          </a:p>
          <a:p>
            <a:r>
              <a:rPr lang="en-US" altLang="zh-CN" sz="1700" dirty="0">
                <a:solidFill>
                  <a:schemeClr val="accent3"/>
                </a:solidFill>
                <a:sym typeface="Wingdings" pitchFamily="2" charset="2"/>
              </a:rPr>
              <a:t>Key idea: allows the multiplication to happen in lower precision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EF528CF-9AA3-4F48-11E7-3CF5084D2C40}"/>
              </a:ext>
            </a:extLst>
          </p:cNvPr>
          <p:cNvSpPr txBox="1">
            <a:spLocks/>
          </p:cNvSpPr>
          <p:nvPr/>
        </p:nvSpPr>
        <p:spPr>
          <a:xfrm>
            <a:off x="519694" y="3661561"/>
            <a:ext cx="8196308" cy="785449"/>
          </a:xfrm>
          <a:prstGeom prst="rect">
            <a:avLst/>
          </a:prstGeom>
          <a:solidFill>
            <a:schemeClr val="accent2">
              <a:lumMod val="20000"/>
              <a:lumOff val="80000"/>
              <a:alpha val="82885"/>
            </a:schemeClr>
          </a:solidFill>
        </p:spPr>
        <p:txBody>
          <a:bodyPr vert="horz" lIns="0" tIns="46800" rIns="0" bIns="45720" rtlCol="0" anchor="ctr">
            <a:noAutofit/>
          </a:bodyPr>
          <a:lstStyle>
            <a:lvl1pPr marL="288290" indent="-288290" algn="l" defTabSz="72009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1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190" indent="-215900" algn="l" defTabSz="72009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90" indent="-215900" algn="l" defTabSz="864235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5990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1890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1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7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205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0" lvl="1" indent="0" algn="ctr">
              <a:buNone/>
            </a:pPr>
            <a:r>
              <a:rPr lang="en-US" sz="1400" i="1" dirty="0">
                <a:solidFill>
                  <a:schemeClr val="accent2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Going </a:t>
            </a:r>
            <a:r>
              <a:rPr lang="en-US" sz="1400" b="1" i="1" dirty="0">
                <a:solidFill>
                  <a:schemeClr val="accent2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sub-8-bit </a:t>
            </a:r>
            <a:r>
              <a:rPr lang="en-US" sz="1400" i="1" dirty="0">
                <a:solidFill>
                  <a:schemeClr val="accent2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exposes the limits of scalar quantization + </a:t>
            </a:r>
            <a:r>
              <a:rPr lang="en-US" sz="1400" b="1" i="1" dirty="0">
                <a:solidFill>
                  <a:schemeClr val="accent2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fast-moving landscape </a:t>
            </a:r>
            <a:r>
              <a:rPr lang="en-US" sz="1400" i="1" dirty="0">
                <a:solidFill>
                  <a:schemeClr val="accent2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calls for standardization</a:t>
            </a:r>
          </a:p>
          <a:p>
            <a:pPr marL="290" lvl="1" indent="0" algn="ctr">
              <a:buNone/>
            </a:pPr>
            <a:r>
              <a:rPr lang="en-US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Microscaling (MX) format is emerging as the standard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857D09-013B-04B8-F15E-CB057212F6EA}"/>
              </a:ext>
            </a:extLst>
          </p:cNvPr>
          <p:cNvSpPr txBox="1"/>
          <p:nvPr/>
        </p:nvSpPr>
        <p:spPr>
          <a:xfrm>
            <a:off x="127287" y="4447010"/>
            <a:ext cx="64379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 Lossless: reducing precision without causing any measurable degradation in model accuracy compared to full-precision.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977870-7EDB-E1A2-B54D-5A860298812C}"/>
              </a:ext>
            </a:extLst>
          </p:cNvPr>
          <p:cNvSpPr txBox="1"/>
          <p:nvPr/>
        </p:nvSpPr>
        <p:spPr>
          <a:xfrm>
            <a:off x="2356780" y="4846974"/>
            <a:ext cx="6303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[1] Lang, </a:t>
            </a:r>
            <a:r>
              <a:rPr lang="en-US" sz="600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Jiedong</a:t>
            </a:r>
            <a:r>
              <a:rPr lang="en-US" sz="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600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Zhehao</a:t>
            </a:r>
            <a:r>
              <a:rPr lang="en-US" sz="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Guo, and </a:t>
            </a:r>
            <a:r>
              <a:rPr lang="en-US" sz="600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Shuyu</a:t>
            </a:r>
            <a:r>
              <a:rPr lang="en-US" sz="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Huang. "A comprehensive study on quantization techniques for large language models." 2024 4th International Conference on Artificial Intelligence, Robotics, and Communication (ICAIRC). IEEE, 2024.</a:t>
            </a:r>
          </a:p>
        </p:txBody>
      </p:sp>
    </p:spTree>
    <p:extLst>
      <p:ext uri="{BB962C8B-B14F-4D97-AF65-F5344CB8AC3E}">
        <p14:creationId xmlns:p14="http://schemas.microsoft.com/office/powerpoint/2010/main" val="315407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334AE-D3B5-783B-E468-20444C566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436C5-1154-3879-9C85-68300D26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b="1" dirty="0"/>
              <a:t>Block Quantization: </a:t>
            </a:r>
            <a:r>
              <a:rPr lang="en-US" altLang="zh-CN" sz="2400" dirty="0"/>
              <a:t>Microscaling (MX)</a:t>
            </a:r>
            <a:endParaRPr lang="en-US" sz="2400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D559F-8B29-8BF5-D2AD-D133EBAF4C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9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14F8032-148A-A34F-170D-A80322E96CCE}"/>
              </a:ext>
            </a:extLst>
          </p:cNvPr>
          <p:cNvSpPr txBox="1"/>
          <p:nvPr/>
        </p:nvSpPr>
        <p:spPr>
          <a:xfrm>
            <a:off x="5186050" y="49257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3D7806A9-7045-D3BD-A39A-281B6CA6FD42}"/>
              </a:ext>
            </a:extLst>
          </p:cNvPr>
          <p:cNvSpPr txBox="1">
            <a:spLocks/>
          </p:cNvSpPr>
          <p:nvPr/>
        </p:nvSpPr>
        <p:spPr>
          <a:xfrm>
            <a:off x="479931" y="4064291"/>
            <a:ext cx="8196308" cy="625225"/>
          </a:xfrm>
          <a:prstGeom prst="rect">
            <a:avLst/>
          </a:prstGeom>
          <a:solidFill>
            <a:schemeClr val="accent2">
              <a:lumMod val="20000"/>
              <a:lumOff val="80000"/>
              <a:alpha val="82885"/>
            </a:schemeClr>
          </a:solidFill>
        </p:spPr>
        <p:txBody>
          <a:bodyPr vert="horz" lIns="0" tIns="46800" rIns="0" bIns="45720" rtlCol="0" anchor="ctr">
            <a:noAutofit/>
          </a:bodyPr>
          <a:lstStyle>
            <a:lvl1pPr marL="288290" indent="-288290" algn="l" defTabSz="72009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1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190" indent="-215900" algn="l" defTabSz="72009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90" indent="-215900" algn="l" defTabSz="864235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5990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1890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1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7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205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0" lvl="1" indent="0" algn="ctr">
              <a:buNone/>
            </a:pPr>
            <a:r>
              <a:rPr lang="en-US" sz="1600" i="1" dirty="0">
                <a:solidFill>
                  <a:schemeClr val="accent2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Aggressive low-bit quantization requires both </a:t>
            </a:r>
            <a:r>
              <a:rPr lang="en-US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MX</a:t>
            </a:r>
            <a:r>
              <a:rPr lang="en-US" sz="1600" i="1" dirty="0">
                <a:solidFill>
                  <a:schemeClr val="accent2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 and </a:t>
            </a:r>
            <a:r>
              <a:rPr lang="en-US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explicit outlier handling</a:t>
            </a:r>
            <a:br>
              <a:rPr lang="en-US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</a:br>
            <a:r>
              <a:rPr lang="en-US" sz="1600" b="1" i="1" dirty="0">
                <a:solidFill>
                  <a:schemeClr val="accent2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Hardware must provide native, decoupled support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E680E53-27A3-5B55-532D-8AACB7BDC08F}"/>
              </a:ext>
            </a:extLst>
          </p:cNvPr>
          <p:cNvSpPr txBox="1">
            <a:spLocks/>
          </p:cNvSpPr>
          <p:nvPr/>
        </p:nvSpPr>
        <p:spPr>
          <a:xfrm>
            <a:off x="237378" y="562643"/>
            <a:ext cx="8000670" cy="29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  <a:defRPr sz="29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1800" dirty="0"/>
              <a:t>OCP MX Specification</a:t>
            </a:r>
            <a:r>
              <a:rPr lang="en-US" altLang="zh-CN" sz="1800" baseline="30000" dirty="0"/>
              <a:t>[1]</a:t>
            </a:r>
            <a:endParaRPr lang="en-US" sz="1800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2">
                <a:extLst>
                  <a:ext uri="{FF2B5EF4-FFF2-40B4-BE49-F238E27FC236}">
                    <a16:creationId xmlns:a16="http://schemas.microsoft.com/office/drawing/2014/main" id="{CE3E3DDF-DDA3-AC29-D8CC-597A1A7A8EC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33865" y="846027"/>
                <a:ext cx="4265351" cy="1294057"/>
              </a:xfrm>
            </p:spPr>
            <p:txBody>
              <a:bodyPr/>
              <a:lstStyle/>
              <a:p>
                <a:r>
                  <a:rPr lang="en-US" sz="1600" dirty="0"/>
                  <a:t>MX-compliant format is characterized by:</a:t>
                </a:r>
              </a:p>
              <a:p>
                <a:pPr lvl="1"/>
                <a:r>
                  <a:rPr lang="en-US" altLang="zh-CN" sz="1400" b="1" dirty="0">
                    <a:sym typeface="Wingdings" pitchFamily="2" charset="2"/>
                  </a:rPr>
                  <a:t>Scale </a:t>
                </a:r>
                <a:r>
                  <a:rPr lang="en-US" altLang="zh-CN" sz="1400" dirty="0">
                    <a:sym typeface="Wingdings" pitchFamily="2" charset="2"/>
                  </a:rPr>
                  <a:t>(</a:t>
                </a:r>
                <a:r>
                  <a:rPr lang="en-US" altLang="zh-CN" sz="1400" i="1" dirty="0">
                    <a:sym typeface="Wingdings" pitchFamily="2" charset="2"/>
                  </a:rPr>
                  <a:t>X</a:t>
                </a:r>
                <a:r>
                  <a:rPr lang="en-US" altLang="zh-CN" sz="1400" dirty="0">
                    <a:sym typeface="Wingdings" pitchFamily="2" charset="2"/>
                  </a:rPr>
                  <a:t>): data type &amp; encoding </a:t>
                </a:r>
              </a:p>
              <a:p>
                <a:pPr lvl="1"/>
                <a:r>
                  <a:rPr lang="en-US" altLang="zh-CN" sz="14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itchFamily="2" charset="2"/>
                  </a:rPr>
                  <a:t>Private elements </a:t>
                </a:r>
                <a:r>
                  <a:rPr lang="en-US" altLang="zh-CN" sz="1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itchFamily="2" charset="2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𝑃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itchFamily="2" charset="2"/>
                  </a:rPr>
                  <a:t>): data type &amp; encoding</a:t>
                </a:r>
              </a:p>
              <a:p>
                <a:pPr lvl="1"/>
                <a:r>
                  <a:rPr lang="en-US" altLang="zh-CN" sz="14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itchFamily="2" charset="2"/>
                  </a:rPr>
                  <a:t>Scaling block size </a:t>
                </a:r>
                <a:r>
                  <a:rPr lang="en-US" altLang="zh-CN" sz="1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itchFamily="2" charset="2"/>
                  </a:rPr>
                  <a:t>(</a:t>
                </a:r>
                <a:r>
                  <a:rPr lang="en-US" altLang="zh-CN" sz="14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itchFamily="2" charset="2"/>
                  </a:rPr>
                  <a:t>k</a:t>
                </a:r>
                <a:r>
                  <a:rPr lang="en-US" altLang="zh-CN" sz="1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itchFamily="2" charset="2"/>
                  </a:rPr>
                  <a:t>)</a:t>
                </a:r>
              </a:p>
              <a:p>
                <a:pPr marL="596890" lvl="1" indent="0">
                  <a:buNone/>
                </a:pPr>
                <a:endParaRPr lang="en-US" altLang="zh-CN" sz="128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0" name="Text Placeholder 2">
                <a:extLst>
                  <a:ext uri="{FF2B5EF4-FFF2-40B4-BE49-F238E27FC236}">
                    <a16:creationId xmlns:a16="http://schemas.microsoft.com/office/drawing/2014/main" id="{CE3E3DDF-DDA3-AC29-D8CC-597A1A7A8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3865" y="846027"/>
                <a:ext cx="4265351" cy="1294057"/>
              </a:xfrm>
              <a:blipFill>
                <a:blip r:embed="rId3"/>
                <a:stretch>
                  <a:fillRect b="-4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4">
            <a:extLst>
              <a:ext uri="{FF2B5EF4-FFF2-40B4-BE49-F238E27FC236}">
                <a16:creationId xmlns:a16="http://schemas.microsoft.com/office/drawing/2014/main" id="{2D2163B0-EEFE-DB02-449A-4F2192B0E83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253"/>
          <a:stretch>
            <a:fillRect/>
          </a:stretch>
        </p:blipFill>
        <p:spPr>
          <a:xfrm>
            <a:off x="5490720" y="490364"/>
            <a:ext cx="3252918" cy="1681121"/>
          </a:xfrm>
          <a:prstGeom prst="rect">
            <a:avLst/>
          </a:prstGeom>
        </p:spPr>
      </p:pic>
      <p:cxnSp>
        <p:nvCxnSpPr>
          <p:cNvPr id="14" name="直线箭头连接符 10">
            <a:extLst>
              <a:ext uri="{FF2B5EF4-FFF2-40B4-BE49-F238E27FC236}">
                <a16:creationId xmlns:a16="http://schemas.microsoft.com/office/drawing/2014/main" id="{BA862DED-3111-26BA-4608-1CBF29DB4D9A}"/>
              </a:ext>
            </a:extLst>
          </p:cNvPr>
          <p:cNvCxnSpPr/>
          <p:nvPr/>
        </p:nvCxnSpPr>
        <p:spPr>
          <a:xfrm>
            <a:off x="6565717" y="1526384"/>
            <a:ext cx="1515979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1">
            <a:extLst>
              <a:ext uri="{FF2B5EF4-FFF2-40B4-BE49-F238E27FC236}">
                <a16:creationId xmlns:a16="http://schemas.microsoft.com/office/drawing/2014/main" id="{ABDD3081-C5EB-251C-B00D-98D46E77A633}"/>
              </a:ext>
            </a:extLst>
          </p:cNvPr>
          <p:cNvCxnSpPr>
            <a:cxnSpLocks/>
          </p:cNvCxnSpPr>
          <p:nvPr/>
        </p:nvCxnSpPr>
        <p:spPr>
          <a:xfrm>
            <a:off x="5456230" y="1492991"/>
            <a:ext cx="944881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4">
            <a:extLst>
              <a:ext uri="{FF2B5EF4-FFF2-40B4-BE49-F238E27FC236}">
                <a16:creationId xmlns:a16="http://schemas.microsoft.com/office/drawing/2014/main" id="{A996BDA2-CB5F-962D-2B6C-4E9A6687D290}"/>
              </a:ext>
            </a:extLst>
          </p:cNvPr>
          <p:cNvSpPr txBox="1"/>
          <p:nvPr/>
        </p:nvSpPr>
        <p:spPr>
          <a:xfrm>
            <a:off x="5490720" y="1573675"/>
            <a:ext cx="875899" cy="2204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 defTabSz="720000"/>
            <a:r>
              <a:rPr lang="en-US" sz="1100" b="1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8-bit </a:t>
            </a:r>
            <a:r>
              <a:rPr lang="en-US" sz="1100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(E8M0)</a:t>
            </a:r>
          </a:p>
        </p:txBody>
      </p:sp>
      <p:sp>
        <p:nvSpPr>
          <p:cNvPr id="17" name="文本框 15">
            <a:extLst>
              <a:ext uri="{FF2B5EF4-FFF2-40B4-BE49-F238E27FC236}">
                <a16:creationId xmlns:a16="http://schemas.microsoft.com/office/drawing/2014/main" id="{1E2AE5B4-E4F1-9EE8-D52A-A2F32C5B9DBA}"/>
              </a:ext>
            </a:extLst>
          </p:cNvPr>
          <p:cNvSpPr txBox="1"/>
          <p:nvPr/>
        </p:nvSpPr>
        <p:spPr>
          <a:xfrm>
            <a:off x="6515184" y="1573675"/>
            <a:ext cx="1797519" cy="2204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 defTabSz="720000"/>
            <a:r>
              <a:rPr lang="en-US" sz="1100" b="1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8-bit </a:t>
            </a:r>
            <a:r>
              <a:rPr lang="en-US" sz="1100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(E5M2 or E4M3)</a:t>
            </a:r>
          </a:p>
        </p:txBody>
      </p:sp>
      <p:sp>
        <p:nvSpPr>
          <p:cNvPr id="19" name="文本框 16">
            <a:extLst>
              <a:ext uri="{FF2B5EF4-FFF2-40B4-BE49-F238E27FC236}">
                <a16:creationId xmlns:a16="http://schemas.microsoft.com/office/drawing/2014/main" id="{8FADBDAE-EAA0-A574-8C5F-EC002FEDC28E}"/>
              </a:ext>
            </a:extLst>
          </p:cNvPr>
          <p:cNvSpPr txBox="1"/>
          <p:nvPr/>
        </p:nvSpPr>
        <p:spPr>
          <a:xfrm>
            <a:off x="8392875" y="1447487"/>
            <a:ext cx="283364" cy="2204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 defTabSz="720000"/>
            <a:r>
              <a:rPr lang="en-US" sz="1100" b="1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</a:t>
            </a:r>
            <a:endParaRPr lang="en-US" sz="1100" i="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70EBA7A-F040-500C-2F6A-0240778BA40F}"/>
              </a:ext>
            </a:extLst>
          </p:cNvPr>
          <p:cNvSpPr txBox="1">
            <a:spLocks/>
          </p:cNvSpPr>
          <p:nvPr/>
        </p:nvSpPr>
        <p:spPr>
          <a:xfrm>
            <a:off x="133865" y="1986614"/>
            <a:ext cx="5196892" cy="792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zh-CN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MX provides higher effective dynamic range than scalar quantization</a:t>
            </a:r>
            <a:endParaRPr lang="en-US" altLang="zh-CN" sz="1280" b="0" dirty="0">
              <a:sym typeface="Wingdings" pitchFamily="2" charset="2"/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8F904F2A-B377-AD41-495D-776E87E15FB0}"/>
              </a:ext>
            </a:extLst>
          </p:cNvPr>
          <p:cNvSpPr txBox="1">
            <a:spLocks/>
          </p:cNvSpPr>
          <p:nvPr/>
        </p:nvSpPr>
        <p:spPr>
          <a:xfrm>
            <a:off x="133865" y="2633171"/>
            <a:ext cx="5196892" cy="1044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0.001~1% unstructured outlier overlay</a:t>
            </a:r>
            <a:r>
              <a:rPr lang="en-US" altLang="zh-CN" sz="1600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[2]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Different layers demonstrate distinct outlier patterns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Represented with higher precision</a:t>
            </a:r>
          </a:p>
          <a:p>
            <a:pPr marL="596890" lvl="1" indent="0">
              <a:buFont typeface="Arial"/>
              <a:buNone/>
            </a:pPr>
            <a:endParaRPr lang="en-US" altLang="zh-CN" sz="1280" dirty="0">
              <a:sym typeface="Wingdings" pitchFamily="2" charset="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D5B09E-BC7B-90E4-61ED-C00195E51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0534" y="2263248"/>
            <a:ext cx="3123104" cy="15957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001E1F-7D9F-4834-3EE2-89FA106C107D}"/>
              </a:ext>
            </a:extLst>
          </p:cNvPr>
          <p:cNvSpPr txBox="1"/>
          <p:nvPr/>
        </p:nvSpPr>
        <p:spPr>
          <a:xfrm>
            <a:off x="3057082" y="4786030"/>
            <a:ext cx="5743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[1] Rouhani, Bita Darvish, et al. "Microscaling data formats for deep learning." </a:t>
            </a:r>
            <a:r>
              <a:rPr lang="en-US" sz="600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US" sz="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preprint arXiv:2310.10537 (2023).</a:t>
            </a:r>
          </a:p>
          <a:p>
            <a:r>
              <a:rPr lang="en-US" sz="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[2] Park, Jungwoo, et al. "Outlier-Safe Pre-Training for Robust 4-Bit Quantization of Large Language Models." </a:t>
            </a:r>
            <a:r>
              <a:rPr lang="en-US" sz="600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US" sz="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preprint arXiv:2506.19697 (2025).</a:t>
            </a:r>
          </a:p>
        </p:txBody>
      </p:sp>
    </p:spTree>
    <p:extLst>
      <p:ext uri="{BB962C8B-B14F-4D97-AF65-F5344CB8AC3E}">
        <p14:creationId xmlns:p14="http://schemas.microsoft.com/office/powerpoint/2010/main" val="131010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0" grpId="0"/>
      <p:bldP spid="25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ULP Triangle">
  <a:themeElements>
    <a:clrScheme name="PULP palette">
      <a:dk1>
        <a:srgbClr val="000000"/>
      </a:dk1>
      <a:lt1>
        <a:srgbClr val="ABABAB"/>
      </a:lt1>
      <a:dk2>
        <a:srgbClr val="5D5D5D"/>
      </a:dk2>
      <a:lt2>
        <a:srgbClr val="FFFFFF"/>
      </a:lt2>
      <a:accent1>
        <a:srgbClr val="A8322C"/>
      </a:accent1>
      <a:accent2>
        <a:srgbClr val="1269B0"/>
      </a:accent2>
      <a:accent3>
        <a:srgbClr val="168638"/>
      </a:accent3>
      <a:accent4>
        <a:srgbClr val="F29545"/>
      </a:accent4>
      <a:accent5>
        <a:srgbClr val="910569"/>
      </a:accent5>
      <a:accent6>
        <a:srgbClr val="48592C"/>
      </a:accent6>
      <a:hlink>
        <a:srgbClr val="007996"/>
      </a:hlink>
      <a:folHlink>
        <a:srgbClr val="ABABA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PULP Triangle">
  <a:themeElements>
    <a:clrScheme name="PULP palette">
      <a:dk1>
        <a:srgbClr val="000000"/>
      </a:dk1>
      <a:lt1>
        <a:srgbClr val="ABABAB"/>
      </a:lt1>
      <a:dk2>
        <a:srgbClr val="5D5D5D"/>
      </a:dk2>
      <a:lt2>
        <a:srgbClr val="FFFFFF"/>
      </a:lt2>
      <a:accent1>
        <a:srgbClr val="A8322C"/>
      </a:accent1>
      <a:accent2>
        <a:srgbClr val="1269B0"/>
      </a:accent2>
      <a:accent3>
        <a:srgbClr val="168638"/>
      </a:accent3>
      <a:accent4>
        <a:srgbClr val="F29545"/>
      </a:accent4>
      <a:accent5>
        <a:srgbClr val="910569"/>
      </a:accent5>
      <a:accent6>
        <a:srgbClr val="48592C"/>
      </a:accent6>
      <a:hlink>
        <a:srgbClr val="007996"/>
      </a:hlink>
      <a:folHlink>
        <a:srgbClr val="ABABAB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b="1" i="0" cap="none" spc="0" dirty="0">
            <a:ln>
              <a:noFill/>
            </a:ln>
            <a:solidFill>
              <a:schemeClr val="bg2"/>
            </a:solidFill>
            <a:effectLst/>
            <a:latin typeface="Arial Narrow" panose="020B0604020202020204" pitchFamily="34" charset="0"/>
            <a:cs typeface="Arial Narrow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noAutofit/>
      </a:bodyPr>
      <a:lstStyle>
        <a:defPPr algn="l" defTabSz="720000">
          <a:defRPr sz="2400" b="0" i="0" dirty="0" smtClean="0">
            <a:solidFill>
              <a:schemeClr val="tx2"/>
            </a:solidFill>
            <a:latin typeface="Arial Narrow" panose="020B0604020202020204" pitchFamily="34" charset="0"/>
            <a:cs typeface="Arial Narrow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D778353-C828-49F6-8D8D-2AB4582EB5C2}" vid="{5F78B0AA-AA4A-4887-80EB-632809F14C64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14368</TotalTime>
  <Words>5744</Words>
  <Application>Microsoft Macintosh PowerPoint</Application>
  <PresentationFormat>On-screen Show (16:9)</PresentationFormat>
  <Paragraphs>922</Paragraphs>
  <Slides>59</Slides>
  <Notes>18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59</vt:i4>
      </vt:variant>
    </vt:vector>
  </HeadingPairs>
  <TitlesOfParts>
    <vt:vector size="69" baseType="lpstr">
      <vt:lpstr>Calibri</vt:lpstr>
      <vt:lpstr>Cambria Math</vt:lpstr>
      <vt:lpstr>Consolas</vt:lpstr>
      <vt:lpstr>Arial</vt:lpstr>
      <vt:lpstr>Wingdings</vt:lpstr>
      <vt:lpstr>Calibri Light</vt:lpstr>
      <vt:lpstr>Arial Narrow</vt:lpstr>
      <vt:lpstr>Simple Light</vt:lpstr>
      <vt:lpstr>PULP Triangle</vt:lpstr>
      <vt:lpstr>1_PULP Triangle</vt:lpstr>
      <vt:lpstr>QuantSparse 3D Stage Report</vt:lpstr>
      <vt:lpstr>Model Scaling Outpaces Computing Capability</vt:lpstr>
      <vt:lpstr>Expanding Memory Pressure</vt:lpstr>
      <vt:lpstr>Rising Energy Cost</vt:lpstr>
      <vt:lpstr>QuantSparse 3D Project Objective</vt:lpstr>
      <vt:lpstr>Review of First-Year Work Packages</vt:lpstr>
      <vt:lpstr>QuantSparse3D: Model Quantization</vt:lpstr>
      <vt:lpstr>The Frontier: Toward Low-Bit, Lossless* Quantization</vt:lpstr>
      <vt:lpstr>Block Quantization: Microscaling (MX)</vt:lpstr>
      <vt:lpstr>QuantSparse3D: Model Pruning</vt:lpstr>
      <vt:lpstr>QuantSparse3D: Model Pruning</vt:lpstr>
      <vt:lpstr>QuantSparse3D: Advanced Integration </vt:lpstr>
      <vt:lpstr>Baseline Architecture: SoftHier</vt:lpstr>
      <vt:lpstr>Compute Engine Considerations</vt:lpstr>
      <vt:lpstr>Vector Processor as the Main Compute Engine</vt:lpstr>
      <vt:lpstr>Proposed Architecture </vt:lpstr>
      <vt:lpstr>Proposed Architecture </vt:lpstr>
      <vt:lpstr>Handling MX Format in the Scalar Processor</vt:lpstr>
      <vt:lpstr>VMXDOTP: Bring MXDOTP Datapath to the Vector Processor</vt:lpstr>
      <vt:lpstr>VMXDOTP: Spatz Integration </vt:lpstr>
      <vt:lpstr>VMXDOTP: Spatz Integration </vt:lpstr>
      <vt:lpstr>Proposed Architecture </vt:lpstr>
      <vt:lpstr>Software Emulation of Structured Sparsity Handling</vt:lpstr>
      <vt:lpstr>Widening-indexed MACC Instructions</vt:lpstr>
      <vt:lpstr>Efficient Scatter/Gather Datapath</vt:lpstr>
      <vt:lpstr>Efficient Scatter/Gather Datapath</vt:lpstr>
      <vt:lpstr>Ventaglio: Efficient Scatter/Gather Datapath</vt:lpstr>
      <vt:lpstr>Ventaglio: Efficient Scatter/Gather Datapath</vt:lpstr>
      <vt:lpstr>Ventaglio: Efficient Scatter/Gather Datapath</vt:lpstr>
      <vt:lpstr>Joint Handling of Structured Sparsity and MX </vt:lpstr>
      <vt:lpstr>Joint Handling of Structured Sparsity and MX </vt:lpstr>
      <vt:lpstr>Proposed Architecture </vt:lpstr>
      <vt:lpstr>Unstructured Sparsity in Cluster: Target Applications </vt:lpstr>
      <vt:lpstr>Occamy: Unstructured Sparsity handling with SUs</vt:lpstr>
      <vt:lpstr>Handle Unstructured Sparsity in Vector Processor</vt:lpstr>
      <vt:lpstr>Handle Unstructured Sparsity in Vector Processor</vt:lpstr>
      <vt:lpstr>Case Study: Outliers from SpQR[3] Method</vt:lpstr>
      <vt:lpstr>Case Study: Outliers from SpQR[3] Method</vt:lpstr>
      <vt:lpstr>Multi-Level ELLPACK Format</vt:lpstr>
      <vt:lpstr>Multi-Level ELLPACK Format</vt:lpstr>
      <vt:lpstr>Multi-Level ELLPACK Format</vt:lpstr>
      <vt:lpstr>Multi-Level ELLPACK Format</vt:lpstr>
      <vt:lpstr>Ventaglio: Two-Level Gather Mechanism</vt:lpstr>
      <vt:lpstr>Ventaglio: Two-Level Gather Mechanism</vt:lpstr>
      <vt:lpstr>Ventaglio: Two-Level Gather Mechanism</vt:lpstr>
      <vt:lpstr>Proposed Architecture </vt:lpstr>
      <vt:lpstr>PowerPoint Presentation</vt:lpstr>
      <vt:lpstr>PowerPoint Presentation</vt:lpstr>
      <vt:lpstr>PowerPoint Presentation</vt:lpstr>
      <vt:lpstr>PowerPoint Presentation</vt:lpstr>
      <vt:lpstr>Proposed Architecture </vt:lpstr>
      <vt:lpstr>PowerPoint Presentation</vt:lpstr>
      <vt:lpstr>PowerPoint Presentation</vt:lpstr>
      <vt:lpstr>Proposed Architecture </vt:lpstr>
      <vt:lpstr>Review of First-Year Work Package</vt:lpstr>
      <vt:lpstr>Review of First-Year Work Package</vt:lpstr>
      <vt:lpstr>Ventaglio: Efficient Scatter/Gather Datapath</vt:lpstr>
      <vt:lpstr>Ventaglio: Efficient Scatter/Gather Datapath</vt:lpstr>
      <vt:lpstr>Ventaglio – Spatz Integration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QuantSparse 3D Biweekly 2025-03-25</dc:title>
  <dc:creator>paulsc</dc:creator>
  <cp:lastModifiedBy>Wang, Bowen</cp:lastModifiedBy>
  <cp:revision>1349</cp:revision>
  <dcterms:modified xsi:type="dcterms:W3CDTF">2025-11-19T06:35:49Z</dcterms:modified>
</cp:coreProperties>
</file>